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7" r:id="rId4"/>
    <p:sldId id="269" r:id="rId5"/>
    <p:sldId id="279" r:id="rId6"/>
    <p:sldId id="272" r:id="rId7"/>
    <p:sldId id="274" r:id="rId8"/>
    <p:sldId id="273" r:id="rId9"/>
    <p:sldId id="276" r:id="rId10"/>
    <p:sldId id="278" r:id="rId11"/>
    <p:sldId id="281" r:id="rId12"/>
    <p:sldId id="288" r:id="rId13"/>
    <p:sldId id="283" r:id="rId14"/>
    <p:sldId id="258" r:id="rId15"/>
    <p:sldId id="259" r:id="rId16"/>
    <p:sldId id="260" r:id="rId17"/>
    <p:sldId id="261" r:id="rId18"/>
    <p:sldId id="262" r:id="rId19"/>
    <p:sldId id="263" r:id="rId20"/>
    <p:sldId id="264" r:id="rId21"/>
    <p:sldId id="265" r:id="rId22"/>
    <p:sldId id="284" r:id="rId23"/>
    <p:sldId id="271" r:id="rId24"/>
    <p:sldId id="286" r:id="rId25"/>
    <p:sldId id="287" r:id="rId26"/>
    <p:sldId id="268"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74" autoAdjust="0"/>
  </p:normalViewPr>
  <p:slideViewPr>
    <p:cSldViewPr>
      <p:cViewPr>
        <p:scale>
          <a:sx n="70" d="100"/>
          <a:sy n="70" d="100"/>
        </p:scale>
        <p:origin x="-1386" y="114"/>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1F01B-AD59-428E-AA03-5AAA1AD4C333}" type="datetimeFigureOut">
              <a:rPr lang="en-GB" smtClean="0"/>
              <a:t>22/03/2015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9B143-CE26-46AA-B466-646D1A316AFC}" type="slidenum">
              <a:rPr lang="en-GB" smtClean="0"/>
              <a:t>‹#›</a:t>
            </a:fld>
            <a:endParaRPr lang="en-GB"/>
          </a:p>
        </p:txBody>
      </p:sp>
    </p:spTree>
    <p:extLst>
      <p:ext uri="{BB962C8B-B14F-4D97-AF65-F5344CB8AC3E}">
        <p14:creationId xmlns:p14="http://schemas.microsoft.com/office/powerpoint/2010/main" val="164218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1</a:t>
            </a:fld>
            <a:endParaRPr lang="en-GB"/>
          </a:p>
        </p:txBody>
      </p:sp>
    </p:spTree>
    <p:extLst>
      <p:ext uri="{BB962C8B-B14F-4D97-AF65-F5344CB8AC3E}">
        <p14:creationId xmlns:p14="http://schemas.microsoft.com/office/powerpoint/2010/main" val="3896450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1.	Senn S. A comment on replication, p-values and evidence, </a:t>
            </a:r>
            <a:r>
              <a:rPr lang="en-GB" sz="1200" kern="1200" dirty="0" err="1" smtClean="0">
                <a:solidFill>
                  <a:schemeClr val="tx1"/>
                </a:solidFill>
                <a:latin typeface="+mn-lt"/>
                <a:ea typeface="+mn-ea"/>
                <a:cs typeface="+mn-cs"/>
              </a:rPr>
              <a:t>S.N.Goodman</a:t>
            </a:r>
            <a:r>
              <a:rPr lang="en-GB" sz="1200" kern="1200" dirty="0" smtClean="0">
                <a:solidFill>
                  <a:schemeClr val="tx1"/>
                </a:solidFill>
                <a:latin typeface="+mn-lt"/>
                <a:ea typeface="+mn-ea"/>
                <a:cs typeface="+mn-cs"/>
              </a:rPr>
              <a:t>, Statistics in Medicine 1992; 11:875-879. </a:t>
            </a:r>
            <a:r>
              <a:rPr lang="en-GB" sz="1200" i="1" kern="1200" dirty="0" smtClean="0">
                <a:solidFill>
                  <a:schemeClr val="tx1"/>
                </a:solidFill>
                <a:latin typeface="+mn-lt"/>
                <a:ea typeface="+mn-ea"/>
                <a:cs typeface="+mn-cs"/>
              </a:rPr>
              <a:t>Statistics in Medicine 2002; </a:t>
            </a:r>
            <a:r>
              <a:rPr lang="en-GB" sz="1200" b="1" i="1" kern="1200" dirty="0" smtClean="0">
                <a:solidFill>
                  <a:schemeClr val="tx1"/>
                </a:solidFill>
                <a:latin typeface="+mn-lt"/>
                <a:ea typeface="+mn-ea"/>
                <a:cs typeface="+mn-cs"/>
              </a:rPr>
              <a:t>21: 2437-2444; author reply 2445-2437.</a:t>
            </a:r>
          </a:p>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18</a:t>
            </a:fld>
            <a:endParaRPr lang="en-GB"/>
          </a:p>
        </p:txBody>
      </p:sp>
    </p:spTree>
    <p:extLst>
      <p:ext uri="{BB962C8B-B14F-4D97-AF65-F5344CB8AC3E}">
        <p14:creationId xmlns:p14="http://schemas.microsoft.com/office/powerpoint/2010/main" val="1944658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21</a:t>
            </a:fld>
            <a:endParaRPr lang="en-GB"/>
          </a:p>
        </p:txBody>
      </p:sp>
    </p:spTree>
    <p:extLst>
      <p:ext uri="{BB962C8B-B14F-4D97-AF65-F5344CB8AC3E}">
        <p14:creationId xmlns:p14="http://schemas.microsoft.com/office/powerpoint/2010/main" val="280418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1.	</a:t>
            </a:r>
            <a:r>
              <a:rPr lang="en-GB" sz="1200" kern="1200" dirty="0" err="1" smtClean="0">
                <a:solidFill>
                  <a:schemeClr val="tx1"/>
                </a:solidFill>
                <a:latin typeface="+mn-lt"/>
                <a:ea typeface="+mn-ea"/>
                <a:cs typeface="+mn-cs"/>
              </a:rPr>
              <a:t>Jager</a:t>
            </a:r>
            <a:r>
              <a:rPr lang="en-GB" sz="1200" kern="1200" dirty="0" smtClean="0">
                <a:solidFill>
                  <a:schemeClr val="tx1"/>
                </a:solidFill>
                <a:latin typeface="+mn-lt"/>
                <a:ea typeface="+mn-ea"/>
                <a:cs typeface="+mn-cs"/>
              </a:rPr>
              <a:t> LR, Leek JT. An estimate of the science-wise false discovery rate and application to the top medical literature. </a:t>
            </a:r>
            <a:r>
              <a:rPr lang="en-GB" sz="1200" i="1" kern="1200" dirty="0" smtClean="0">
                <a:solidFill>
                  <a:schemeClr val="tx1"/>
                </a:solidFill>
                <a:latin typeface="+mn-lt"/>
                <a:ea typeface="+mn-ea"/>
                <a:cs typeface="+mn-cs"/>
              </a:rPr>
              <a:t>Biostatistics 2014; </a:t>
            </a:r>
            <a:r>
              <a:rPr lang="en-GB" sz="1200" b="1" i="1" kern="1200" dirty="0" smtClean="0">
                <a:solidFill>
                  <a:schemeClr val="tx1"/>
                </a:solidFill>
                <a:latin typeface="+mn-lt"/>
                <a:ea typeface="+mn-ea"/>
                <a:cs typeface="+mn-cs"/>
              </a:rPr>
              <a:t>15: 1-12.</a:t>
            </a:r>
          </a:p>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22</a:t>
            </a:fld>
            <a:endParaRPr lang="en-GB"/>
          </a:p>
        </p:txBody>
      </p:sp>
    </p:spTree>
    <p:extLst>
      <p:ext uri="{BB962C8B-B14F-4D97-AF65-F5344CB8AC3E}">
        <p14:creationId xmlns:p14="http://schemas.microsoft.com/office/powerpoint/2010/main" val="3929541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1.	Klein RA, Ratliff KA, </a:t>
            </a:r>
            <a:r>
              <a:rPr lang="en-GB" sz="1200" kern="1200" dirty="0" err="1" smtClean="0">
                <a:solidFill>
                  <a:schemeClr val="tx1"/>
                </a:solidFill>
                <a:latin typeface="+mn-lt"/>
                <a:ea typeface="+mn-ea"/>
                <a:cs typeface="+mn-cs"/>
              </a:rPr>
              <a:t>Vianello</a:t>
            </a:r>
            <a:r>
              <a:rPr lang="en-GB" sz="1200" kern="1200" dirty="0" smtClean="0">
                <a:solidFill>
                  <a:schemeClr val="tx1"/>
                </a:solidFill>
                <a:latin typeface="+mn-lt"/>
                <a:ea typeface="+mn-ea"/>
                <a:cs typeface="+mn-cs"/>
              </a:rPr>
              <a:t> M, Adams Jr RB, </a:t>
            </a:r>
            <a:r>
              <a:rPr lang="en-GB" sz="1200" kern="1200" dirty="0" err="1" smtClean="0">
                <a:solidFill>
                  <a:schemeClr val="tx1"/>
                </a:solidFill>
                <a:latin typeface="+mn-lt"/>
                <a:ea typeface="+mn-ea"/>
                <a:cs typeface="+mn-cs"/>
              </a:rPr>
              <a:t>Bahník</a:t>
            </a:r>
            <a:r>
              <a:rPr lang="en-GB" sz="1200" kern="1200" dirty="0" smtClean="0">
                <a:solidFill>
                  <a:schemeClr val="tx1"/>
                </a:solidFill>
                <a:latin typeface="+mn-lt"/>
                <a:ea typeface="+mn-ea"/>
                <a:cs typeface="+mn-cs"/>
              </a:rPr>
              <a:t> Š, Bernstein MJ, </a:t>
            </a:r>
            <a:r>
              <a:rPr lang="en-GB" sz="1200" kern="1200" dirty="0" err="1" smtClean="0">
                <a:solidFill>
                  <a:schemeClr val="tx1"/>
                </a:solidFill>
                <a:latin typeface="+mn-lt"/>
                <a:ea typeface="+mn-ea"/>
                <a:cs typeface="+mn-cs"/>
              </a:rPr>
              <a:t>Bocian</a:t>
            </a:r>
            <a:r>
              <a:rPr lang="en-GB" sz="1200" kern="1200" dirty="0" smtClean="0">
                <a:solidFill>
                  <a:schemeClr val="tx1"/>
                </a:solidFill>
                <a:latin typeface="+mn-lt"/>
                <a:ea typeface="+mn-ea"/>
                <a:cs typeface="+mn-cs"/>
              </a:rPr>
              <a:t> K, Brandt MJ, Brooks B, </a:t>
            </a:r>
            <a:r>
              <a:rPr lang="en-GB" sz="1200" kern="1200" dirty="0" err="1" smtClean="0">
                <a:solidFill>
                  <a:schemeClr val="tx1"/>
                </a:solidFill>
                <a:latin typeface="+mn-lt"/>
                <a:ea typeface="+mn-ea"/>
                <a:cs typeface="+mn-cs"/>
              </a:rPr>
              <a:t>Brumbaugh</a:t>
            </a:r>
            <a:r>
              <a:rPr lang="en-GB" sz="1200" kern="1200" dirty="0" smtClean="0">
                <a:solidFill>
                  <a:schemeClr val="tx1"/>
                </a:solidFill>
                <a:latin typeface="+mn-lt"/>
                <a:ea typeface="+mn-ea"/>
                <a:cs typeface="+mn-cs"/>
              </a:rPr>
              <a:t> CC. Investigating variation in replicability: A “many labs” replication project. </a:t>
            </a:r>
            <a:r>
              <a:rPr lang="en-GB" sz="1200" i="1" kern="1200" dirty="0" smtClean="0">
                <a:solidFill>
                  <a:schemeClr val="tx1"/>
                </a:solidFill>
                <a:latin typeface="+mn-lt"/>
                <a:ea typeface="+mn-ea"/>
                <a:cs typeface="+mn-cs"/>
              </a:rPr>
              <a:t>Social Psychology 2014; </a:t>
            </a:r>
            <a:r>
              <a:rPr lang="en-GB" sz="1200" b="1" i="1" kern="1200" dirty="0" smtClean="0">
                <a:solidFill>
                  <a:schemeClr val="tx1"/>
                </a:solidFill>
                <a:latin typeface="+mn-lt"/>
                <a:ea typeface="+mn-ea"/>
                <a:cs typeface="+mn-cs"/>
              </a:rPr>
              <a:t>45: 142.</a:t>
            </a:r>
          </a:p>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23</a:t>
            </a:fld>
            <a:endParaRPr lang="en-GB"/>
          </a:p>
        </p:txBody>
      </p:sp>
    </p:spTree>
    <p:extLst>
      <p:ext uri="{BB962C8B-B14F-4D97-AF65-F5344CB8AC3E}">
        <p14:creationId xmlns:p14="http://schemas.microsoft.com/office/powerpoint/2010/main" val="401455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1.	</a:t>
            </a:r>
            <a:r>
              <a:rPr lang="en-GB" sz="1200" kern="1200" dirty="0" err="1" smtClean="0">
                <a:solidFill>
                  <a:schemeClr val="tx1"/>
                </a:solidFill>
                <a:latin typeface="+mn-lt"/>
                <a:ea typeface="+mn-ea"/>
                <a:cs typeface="+mn-cs"/>
              </a:rPr>
              <a:t>Nelder</a:t>
            </a:r>
            <a:r>
              <a:rPr lang="en-GB" sz="1200" kern="1200" dirty="0" smtClean="0">
                <a:solidFill>
                  <a:schemeClr val="tx1"/>
                </a:solidFill>
                <a:latin typeface="+mn-lt"/>
                <a:ea typeface="+mn-ea"/>
                <a:cs typeface="+mn-cs"/>
              </a:rPr>
              <a:t> JA. From statistics to statistical science. </a:t>
            </a:r>
            <a:r>
              <a:rPr lang="en-GB" sz="1200" i="1" kern="1200" dirty="0" smtClean="0">
                <a:solidFill>
                  <a:schemeClr val="tx1"/>
                </a:solidFill>
                <a:latin typeface="+mn-lt"/>
                <a:ea typeface="+mn-ea"/>
                <a:cs typeface="+mn-cs"/>
              </a:rPr>
              <a:t>Journal of the Royal Statistical Society Series D-The Statistician 1999; </a:t>
            </a:r>
            <a:r>
              <a:rPr lang="en-GB" sz="1200" b="1" i="1" kern="1200" dirty="0" smtClean="0">
                <a:solidFill>
                  <a:schemeClr val="tx1"/>
                </a:solidFill>
                <a:latin typeface="+mn-lt"/>
                <a:ea typeface="+mn-ea"/>
                <a:cs typeface="+mn-cs"/>
              </a:rPr>
              <a:t>48: 257-267.</a:t>
            </a:r>
          </a:p>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26</a:t>
            </a:fld>
            <a:endParaRPr lang="en-GB"/>
          </a:p>
        </p:txBody>
      </p:sp>
    </p:spTree>
    <p:extLst>
      <p:ext uri="{BB962C8B-B14F-4D97-AF65-F5344CB8AC3E}">
        <p14:creationId xmlns:p14="http://schemas.microsoft.com/office/powerpoint/2010/main" val="297052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Various authors have suggested recently, that there is a crisis of reproducibility in science with subsequent studies failing to replicate the results of their predecessors. Many seem to be of the opinion that the cult of significance is particularly to blame and some have suggested that this could be solved by increasing the stringency of the standard for significance. Others have suggested using confidence intervals as a cure. Still others have suggested that Bayesian methods should be substituted instead. However, all these proposals are rather puzzling and raise a number of questions. What is a reasonable probability of a result being reproduced? How is it considered to have been reproduced? Is it only reproducibility of significance that matters or should non-significance also be reproducible? If the common level s of significance are to be made more stringent does this apply to subsequent studies also? Since of any two P-values, provided that nothing else is known, the probability that the first is lower than the second (excluding ties) is 1/2 and vice versa, how would this solve the problem? How big should any replicating study be? Should it be the same size as the original one and if so why? Since no two Bayesians are required to agree with each other in what sense could two Bayesian statements based on independent studies and prior information replicate each other and why should anyone care? </a:t>
            </a:r>
            <a:r>
              <a:rPr lang="en-GB" smtClean="0"/>
              <a:t>On the other hand, if one talks about updating reproducibility, since prior distributions are exchangeable with the data to the degree defined by the model, what relevance does replication have to Bayesian updating? </a:t>
            </a:r>
          </a:p>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2</a:t>
            </a:fld>
            <a:endParaRPr lang="en-GB"/>
          </a:p>
        </p:txBody>
      </p:sp>
    </p:spTree>
    <p:extLst>
      <p:ext uri="{BB962C8B-B14F-4D97-AF65-F5344CB8AC3E}">
        <p14:creationId xmlns:p14="http://schemas.microsoft.com/office/powerpoint/2010/main" val="410511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John </a:t>
            </a:r>
            <a:r>
              <a:rPr lang="en-GB" dirty="0" err="1" smtClean="0"/>
              <a:t>Nelder’s</a:t>
            </a:r>
            <a:r>
              <a:rPr lang="en-GB" dirty="0" smtClean="0"/>
              <a:t> presidential address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1.	</a:t>
            </a:r>
            <a:r>
              <a:rPr lang="en-GB" sz="1200" kern="1200" dirty="0" err="1" smtClean="0">
                <a:solidFill>
                  <a:schemeClr val="tx1"/>
                </a:solidFill>
                <a:latin typeface="+mn-lt"/>
                <a:ea typeface="+mn-ea"/>
                <a:cs typeface="+mn-cs"/>
              </a:rPr>
              <a:t>Nelder</a:t>
            </a:r>
            <a:r>
              <a:rPr lang="en-GB" sz="1200" kern="1200" dirty="0" smtClean="0">
                <a:solidFill>
                  <a:schemeClr val="tx1"/>
                </a:solidFill>
                <a:latin typeface="+mn-lt"/>
                <a:ea typeface="+mn-ea"/>
                <a:cs typeface="+mn-cs"/>
              </a:rPr>
              <a:t> JA. Statistics, Science and Technology. </a:t>
            </a:r>
            <a:r>
              <a:rPr lang="en-GB" sz="1200" i="1" kern="1200" dirty="0" smtClean="0">
                <a:solidFill>
                  <a:schemeClr val="tx1"/>
                </a:solidFill>
                <a:latin typeface="+mn-lt"/>
                <a:ea typeface="+mn-ea"/>
                <a:cs typeface="+mn-cs"/>
              </a:rPr>
              <a:t>Journal of the Royal Statistical Society Series A-Statistics in Society 1986; </a:t>
            </a:r>
            <a:r>
              <a:rPr lang="en-GB" sz="1200" b="1" i="1" kern="1200" dirty="0" smtClean="0">
                <a:solidFill>
                  <a:schemeClr val="tx1"/>
                </a:solidFill>
                <a:latin typeface="+mn-lt"/>
                <a:ea typeface="+mn-ea"/>
                <a:cs typeface="+mn-cs"/>
              </a:rPr>
              <a:t>149: 109-121.</a:t>
            </a:r>
          </a:p>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3</a:t>
            </a:fld>
            <a:endParaRPr lang="en-GB"/>
          </a:p>
        </p:txBody>
      </p:sp>
    </p:spTree>
    <p:extLst>
      <p:ext uri="{BB962C8B-B14F-4D97-AF65-F5344CB8AC3E}">
        <p14:creationId xmlns:p14="http://schemas.microsoft.com/office/powerpoint/2010/main" val="38075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a:t>
            </a:r>
          </a:p>
          <a:p>
            <a:r>
              <a:rPr lang="en-GB" dirty="0" smtClean="0"/>
              <a:t>http://www.slate.com/articles/health_and_science/science/2014/07/replication_controversy_in_psychology_bullying_file_drawer_effect_blog_posts.html</a:t>
            </a:r>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4</a:t>
            </a:fld>
            <a:endParaRPr lang="en-GB"/>
          </a:p>
        </p:txBody>
      </p:sp>
    </p:spTree>
    <p:extLst>
      <p:ext uri="{BB962C8B-B14F-4D97-AF65-F5344CB8AC3E}">
        <p14:creationId xmlns:p14="http://schemas.microsoft.com/office/powerpoint/2010/main" val="2119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1.	Colquhoun D. An investigation of the false discovery rate and the misinterpretation of p-values. </a:t>
            </a:r>
            <a:r>
              <a:rPr lang="en-GB" sz="1200" i="1" kern="1200" dirty="0" smtClean="0">
                <a:solidFill>
                  <a:schemeClr val="tx1"/>
                </a:solidFill>
                <a:latin typeface="+mn-lt"/>
                <a:ea typeface="+mn-ea"/>
                <a:cs typeface="+mn-cs"/>
              </a:rPr>
              <a:t>Royal Society Open Science 2014; </a:t>
            </a:r>
            <a:r>
              <a:rPr lang="en-GB" sz="1200" b="1" i="1" kern="1200" dirty="0" smtClean="0">
                <a:solidFill>
                  <a:schemeClr val="tx1"/>
                </a:solidFill>
                <a:latin typeface="+mn-lt"/>
                <a:ea typeface="+mn-ea"/>
                <a:cs typeface="+mn-cs"/>
              </a:rPr>
              <a:t>1: 140216.</a:t>
            </a:r>
          </a:p>
          <a:p>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6</a:t>
            </a:fld>
            <a:endParaRPr lang="en-GB"/>
          </a:p>
        </p:txBody>
      </p:sp>
    </p:spTree>
    <p:extLst>
      <p:ext uri="{BB962C8B-B14F-4D97-AF65-F5344CB8AC3E}">
        <p14:creationId xmlns:p14="http://schemas.microsoft.com/office/powerpoint/2010/main" val="41492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n is not the sample size but the degrees</a:t>
            </a:r>
            <a:r>
              <a:rPr lang="en-GB" baseline="0" dirty="0" smtClean="0"/>
              <a:t> of freedom</a:t>
            </a:r>
            <a:endParaRPr lang="en-GB" dirty="0"/>
          </a:p>
        </p:txBody>
      </p:sp>
      <p:sp>
        <p:nvSpPr>
          <p:cNvPr id="4" name="Slide Number Placeholder 3"/>
          <p:cNvSpPr>
            <a:spLocks noGrp="1"/>
          </p:cNvSpPr>
          <p:nvPr>
            <p:ph type="sldNum" sz="quarter" idx="10"/>
          </p:nvPr>
        </p:nvSpPr>
        <p:spPr/>
        <p:txBody>
          <a:bodyPr/>
          <a:lstStyle/>
          <a:p>
            <a:fld id="{69D9B143-CE26-46AA-B466-646D1A316AFC}" type="slidenum">
              <a:rPr lang="en-GB" smtClean="0"/>
              <a:t>8</a:t>
            </a:fld>
            <a:endParaRPr lang="en-GB"/>
          </a:p>
        </p:txBody>
      </p:sp>
    </p:spTree>
    <p:extLst>
      <p:ext uri="{BB962C8B-B14F-4D97-AF65-F5344CB8AC3E}">
        <p14:creationId xmlns:p14="http://schemas.microsoft.com/office/powerpoint/2010/main" val="286974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14D0D-AB53-4406-8037-AFA8F7A2E724}" type="slidenum">
              <a:rPr lang="en-GB"/>
              <a:pPr/>
              <a:t>14</a:t>
            </a:fld>
            <a:endParaRPr lang="en-GB"/>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1.	Goodman SN. A comment on replication, p-values and evidence. </a:t>
            </a:r>
            <a:r>
              <a:rPr lang="en-GB" sz="1200" i="1" kern="1200" dirty="0" smtClean="0">
                <a:solidFill>
                  <a:schemeClr val="tx1"/>
                </a:solidFill>
                <a:latin typeface="+mn-lt"/>
                <a:ea typeface="+mn-ea"/>
                <a:cs typeface="+mn-cs"/>
              </a:rPr>
              <a:t>Statistics in Medicine 1992; </a:t>
            </a:r>
            <a:r>
              <a:rPr lang="en-GB" sz="1200" b="1" i="1" kern="1200" dirty="0" smtClean="0">
                <a:solidFill>
                  <a:schemeClr val="tx1"/>
                </a:solidFill>
                <a:latin typeface="+mn-lt"/>
                <a:ea typeface="+mn-ea"/>
                <a:cs typeface="+mn-cs"/>
              </a:rPr>
              <a:t>11: 875-879.</a:t>
            </a:r>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775AC-DFF2-4EF9-8466-11A6483EA870}" type="slidenum">
              <a:rPr lang="en-GB"/>
              <a:pPr/>
              <a:t>15</a:t>
            </a:fld>
            <a:endParaRPr lang="en-GB"/>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07E38-2F07-4783-9A32-7AEB4245876E}" type="slidenum">
              <a:rPr lang="en-GB"/>
              <a:pPr/>
              <a:t>16</a:t>
            </a:fld>
            <a:endParaRPr lang="en-GB"/>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4593EE-0F20-4096-A8C4-60ECF6C96BA8}" type="datetime1">
              <a:rPr lang="en-GB" smtClean="0"/>
              <a:t>22/03/2015</a:t>
            </a:fld>
            <a:endParaRPr lang="en-GB"/>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348633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6F681-F82B-48B7-A82B-13022A5B5729}" type="datetime1">
              <a:rPr lang="en-GB" smtClean="0"/>
              <a:t>22/03/2015</a:t>
            </a:fld>
            <a:endParaRPr lang="en-GB"/>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32862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0F430A-4408-4FAF-A397-5C83BE598D79}" type="datetime1">
              <a:rPr lang="en-GB" smtClean="0"/>
              <a:t>22/03/2015</a:t>
            </a:fld>
            <a:endParaRPr lang="en-GB"/>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280580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2C0C14E8-91A6-4126-80E6-23E9CF045DBA}" type="datetime1">
              <a:rPr lang="en-GB" smtClean="0"/>
              <a:t>22/03/2015</a:t>
            </a:fld>
            <a:endParaRPr lang="en-GB"/>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225969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D9699-324A-41B1-BB01-7F9E13E5CA73}" type="datetime1">
              <a:rPr lang="en-GB" smtClean="0"/>
              <a:t>22/03/2015</a:t>
            </a:fld>
            <a:endParaRPr lang="en-GB"/>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90603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FF0000"/>
                </a:solidFill>
              </a:defRPr>
            </a:lvl1pPr>
            <a:lvl2pPr>
              <a:defRPr sz="2400">
                <a:solidFill>
                  <a:srgbClr val="FF0000"/>
                </a:solidFill>
              </a:defRPr>
            </a:lvl2pPr>
            <a:lvl3pPr>
              <a:defRPr sz="2000">
                <a:solidFill>
                  <a:srgbClr val="FF0000"/>
                </a:solidFill>
              </a:defRPr>
            </a:lvl3pPr>
            <a:lvl4pPr>
              <a:defRPr sz="1800">
                <a:solidFill>
                  <a:srgbClr val="FF0000"/>
                </a:solidFill>
              </a:defRPr>
            </a:lvl4pPr>
            <a:lvl5pPr>
              <a:defRPr sz="1800">
                <a:solidFill>
                  <a:srgbClr val="FF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B050"/>
                </a:solidFill>
              </a:defRPr>
            </a:lvl1pPr>
            <a:lvl2pPr>
              <a:defRPr sz="2400">
                <a:solidFill>
                  <a:srgbClr val="00B050"/>
                </a:solidFill>
              </a:defRPr>
            </a:lvl2pPr>
            <a:lvl3pPr>
              <a:defRPr sz="2000">
                <a:solidFill>
                  <a:srgbClr val="00B050"/>
                </a:solidFill>
              </a:defRPr>
            </a:lvl3pPr>
            <a:lvl4pPr>
              <a:defRPr sz="1800">
                <a:solidFill>
                  <a:srgbClr val="00B050"/>
                </a:solidFill>
              </a:defRPr>
            </a:lvl4pPr>
            <a:lvl5pPr>
              <a:defRPr sz="1800">
                <a:solidFill>
                  <a:srgbClr val="00B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9DFC1D0C-EF2A-4D21-A8A7-0358F98C8D05}" type="datetime1">
              <a:rPr lang="en-GB" smtClean="0"/>
              <a:t>22/03/2015</a:t>
            </a:fld>
            <a:endParaRPr lang="en-GB"/>
          </a:p>
        </p:txBody>
      </p:sp>
      <p:sp>
        <p:nvSpPr>
          <p:cNvPr id="6" name="Footer Placeholder 5"/>
          <p:cNvSpPr>
            <a:spLocks noGrp="1"/>
          </p:cNvSpPr>
          <p:nvPr>
            <p:ph type="ftr" sz="quarter" idx="11"/>
          </p:nvPr>
        </p:nvSpPr>
        <p:spPr/>
        <p:txBody>
          <a:bodyPr/>
          <a:lstStyle/>
          <a:p>
            <a:r>
              <a:rPr lang="en-GB" smtClean="0"/>
              <a:t>(c) Stephen Senn</a:t>
            </a:r>
            <a:endParaRPr lang="en-GB"/>
          </a:p>
        </p:txBody>
      </p:sp>
      <p:sp>
        <p:nvSpPr>
          <p:cNvPr id="7" name="Slide Number Placeholder 6"/>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335912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FF0000"/>
                </a:solidFill>
              </a:defRPr>
            </a:lvl1pPr>
            <a:lvl2pPr>
              <a:defRPr sz="2000">
                <a:solidFill>
                  <a:srgbClr val="FF0000"/>
                </a:solidFill>
              </a:defRPr>
            </a:lvl2pPr>
            <a:lvl3pPr>
              <a:defRPr sz="1800">
                <a:solidFill>
                  <a:srgbClr val="FF0000"/>
                </a:solidFill>
              </a:defRPr>
            </a:lvl3pPr>
            <a:lvl4pPr>
              <a:defRPr sz="1600">
                <a:solidFill>
                  <a:srgbClr val="FF0000"/>
                </a:solidFill>
              </a:defRPr>
            </a:lvl4pPr>
            <a:lvl5pPr>
              <a:defRPr sz="1600">
                <a:solidFill>
                  <a:srgbClr val="FF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B050"/>
                </a:solidFill>
              </a:defRPr>
            </a:lvl1pPr>
            <a:lvl2pPr>
              <a:defRPr sz="2000">
                <a:solidFill>
                  <a:srgbClr val="00B050"/>
                </a:solidFill>
              </a:defRPr>
            </a:lvl2pPr>
            <a:lvl3pPr>
              <a:defRPr sz="1800">
                <a:solidFill>
                  <a:srgbClr val="00B050"/>
                </a:solidFill>
              </a:defRPr>
            </a:lvl3pPr>
            <a:lvl4pPr>
              <a:defRPr sz="1600">
                <a:solidFill>
                  <a:srgbClr val="00B050"/>
                </a:solidFill>
              </a:defRPr>
            </a:lvl4pPr>
            <a:lvl5pPr>
              <a:defRPr sz="1600">
                <a:solidFill>
                  <a:srgbClr val="00B05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FBC12C0D-DFEE-48C9-A61E-FE748FF0DC1D}" type="datetime1">
              <a:rPr lang="en-GB" smtClean="0"/>
              <a:t>22/03/2015</a:t>
            </a:fld>
            <a:endParaRPr lang="en-GB"/>
          </a:p>
        </p:txBody>
      </p:sp>
      <p:sp>
        <p:nvSpPr>
          <p:cNvPr id="8" name="Footer Placeholder 7"/>
          <p:cNvSpPr>
            <a:spLocks noGrp="1"/>
          </p:cNvSpPr>
          <p:nvPr>
            <p:ph type="ftr" sz="quarter" idx="11"/>
          </p:nvPr>
        </p:nvSpPr>
        <p:spPr/>
        <p:txBody>
          <a:bodyPr/>
          <a:lstStyle/>
          <a:p>
            <a:r>
              <a:rPr lang="en-GB" smtClean="0"/>
              <a:t>(c) Stephen Senn</a:t>
            </a:r>
            <a:endParaRPr lang="en-GB"/>
          </a:p>
        </p:txBody>
      </p:sp>
      <p:sp>
        <p:nvSpPr>
          <p:cNvPr id="9" name="Slide Number Placeholder 8"/>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218124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45A18DDD-2045-4E46-B277-973E61713B8D}" type="datetime1">
              <a:rPr lang="en-GB" smtClean="0"/>
              <a:t>22/03/2015</a:t>
            </a:fld>
            <a:endParaRPr lang="en-GB"/>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288231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BA465-7D61-4E7C-AE1F-C869ABBE0E25}" type="datetime1">
              <a:rPr lang="en-GB" smtClean="0"/>
              <a:t>22/03/2015</a:t>
            </a:fld>
            <a:endParaRPr lang="en-GB"/>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158193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BF959-F82A-42CD-BC6A-4A5413A6EA66}" type="datetime1">
              <a:rPr lang="en-GB" smtClean="0"/>
              <a:t>22/03/2015</a:t>
            </a:fld>
            <a:endParaRPr lang="en-GB"/>
          </a:p>
        </p:txBody>
      </p:sp>
      <p:sp>
        <p:nvSpPr>
          <p:cNvPr id="6" name="Footer Placeholder 5"/>
          <p:cNvSpPr>
            <a:spLocks noGrp="1"/>
          </p:cNvSpPr>
          <p:nvPr>
            <p:ph type="ftr" sz="quarter" idx="11"/>
          </p:nvPr>
        </p:nvSpPr>
        <p:spPr/>
        <p:txBody>
          <a:bodyPr/>
          <a:lstStyle/>
          <a:p>
            <a:r>
              <a:rPr lang="en-GB" smtClean="0"/>
              <a:t>(c) Stephen Senn</a:t>
            </a:r>
            <a:endParaRPr lang="en-GB"/>
          </a:p>
        </p:txBody>
      </p:sp>
      <p:sp>
        <p:nvSpPr>
          <p:cNvPr id="7" name="Slide Number Placeholder 6"/>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111538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73FE0-A7F2-40D9-B675-8FD2E5CDC46E}" type="datetime1">
              <a:rPr lang="en-GB" smtClean="0"/>
              <a:t>22/03/2015</a:t>
            </a:fld>
            <a:endParaRPr lang="en-GB"/>
          </a:p>
        </p:txBody>
      </p:sp>
      <p:sp>
        <p:nvSpPr>
          <p:cNvPr id="6" name="Footer Placeholder 5"/>
          <p:cNvSpPr>
            <a:spLocks noGrp="1"/>
          </p:cNvSpPr>
          <p:nvPr>
            <p:ph type="ftr" sz="quarter" idx="11"/>
          </p:nvPr>
        </p:nvSpPr>
        <p:spPr/>
        <p:txBody>
          <a:bodyPr/>
          <a:lstStyle/>
          <a:p>
            <a:r>
              <a:rPr lang="en-GB" smtClean="0"/>
              <a:t>(c) Stephen Senn</a:t>
            </a:r>
            <a:endParaRPr lang="en-GB"/>
          </a:p>
        </p:txBody>
      </p:sp>
      <p:sp>
        <p:nvSpPr>
          <p:cNvPr id="7" name="Slide Number Placeholder 6"/>
          <p:cNvSpPr>
            <a:spLocks noGrp="1"/>
          </p:cNvSpPr>
          <p:nvPr>
            <p:ph type="sldNum" sz="quarter" idx="12"/>
          </p:nvPr>
        </p:nvSpPr>
        <p:spPr/>
        <p:txBody>
          <a:bodyPr/>
          <a:lstStyle/>
          <a:p>
            <a:fld id="{1D81A4D9-E311-43A7-82C1-BB3E88653657}" type="slidenum">
              <a:rPr lang="en-GB" smtClean="0"/>
              <a:t>‹#›</a:t>
            </a:fld>
            <a:endParaRPr lang="en-GB"/>
          </a:p>
        </p:txBody>
      </p:sp>
    </p:spTree>
    <p:extLst>
      <p:ext uri="{BB962C8B-B14F-4D97-AF65-F5344CB8AC3E}">
        <p14:creationId xmlns:p14="http://schemas.microsoft.com/office/powerpoint/2010/main" val="315414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5FBAE-80FD-454E-AB75-670A3F692B68}" type="datetime1">
              <a:rPr lang="en-GB" smtClean="0"/>
              <a:t>22/03/2015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 Stephen Senn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1A4D9-E311-43A7-82C1-BB3E88653657}" type="slidenum">
              <a:rPr lang="en-GB" smtClean="0"/>
              <a:t>‹#›</a:t>
            </a:fld>
            <a:endParaRPr lang="en-GB"/>
          </a:p>
        </p:txBody>
      </p:sp>
    </p:spTree>
    <p:extLst>
      <p:ext uri="{BB962C8B-B14F-4D97-AF65-F5344CB8AC3E}">
        <p14:creationId xmlns:p14="http://schemas.microsoft.com/office/powerpoint/2010/main" val="3800842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200" dirty="0"/>
              <a:t>"‘</a:t>
            </a:r>
            <a:r>
              <a:rPr lang="en-GB" sz="3200" dirty="0" err="1"/>
              <a:t>Repligate</a:t>
            </a:r>
            <a:r>
              <a:rPr lang="en-GB" sz="3200" dirty="0"/>
              <a:t>’: reproducibility in statistical studies. What does it mean and in what sense does it matter?"</a:t>
            </a:r>
          </a:p>
        </p:txBody>
      </p:sp>
      <p:sp>
        <p:nvSpPr>
          <p:cNvPr id="3" name="Subtitle 2"/>
          <p:cNvSpPr>
            <a:spLocks noGrp="1"/>
          </p:cNvSpPr>
          <p:nvPr>
            <p:ph type="subTitle" idx="1"/>
          </p:nvPr>
        </p:nvSpPr>
        <p:spPr/>
        <p:txBody>
          <a:bodyPr/>
          <a:lstStyle/>
          <a:p>
            <a:r>
              <a:rPr lang="en-GB" dirty="0" smtClean="0"/>
              <a:t>Stephen </a:t>
            </a:r>
            <a:r>
              <a:rPr lang="en-GB" dirty="0" err="1" smtClean="0"/>
              <a:t>Senn</a:t>
            </a:r>
            <a:endParaRPr lang="en-GB" dirty="0"/>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1</a:t>
            </a:fld>
            <a:endParaRPr lang="en-GB"/>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4719638"/>
            <a:ext cx="31337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0639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10</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1029671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the difference?</a:t>
            </a:r>
            <a:endParaRPr lang="en-GB" dirty="0"/>
          </a:p>
        </p:txBody>
      </p:sp>
      <p:sp>
        <p:nvSpPr>
          <p:cNvPr id="3" name="Content Placeholder 2"/>
          <p:cNvSpPr>
            <a:spLocks noGrp="1"/>
          </p:cNvSpPr>
          <p:nvPr>
            <p:ph idx="1"/>
          </p:nvPr>
        </p:nvSpPr>
        <p:spPr/>
        <p:txBody>
          <a:bodyPr>
            <a:normAutofit/>
          </a:bodyPr>
          <a:lstStyle/>
          <a:p>
            <a:r>
              <a:rPr lang="en-GB" dirty="0" smtClean="0"/>
              <a:t>Imagine a point estimate of two standard errors</a:t>
            </a:r>
          </a:p>
          <a:p>
            <a:r>
              <a:rPr lang="en-GB" dirty="0" smtClean="0"/>
              <a:t>Now consider the likelihood ratio for a given value of the parameter, </a:t>
            </a:r>
            <a:r>
              <a:rPr lang="en-GB" dirty="0" smtClean="0">
                <a:sym typeface="Symbol"/>
              </a:rPr>
              <a:t></a:t>
            </a:r>
            <a:r>
              <a:rPr lang="en-GB" dirty="0" smtClean="0"/>
              <a:t> under the alternative to one under the null</a:t>
            </a:r>
          </a:p>
          <a:p>
            <a:pPr lvl="1"/>
            <a:r>
              <a:rPr lang="en-GB" i="1" dirty="0" smtClean="0"/>
              <a:t>Dividing hypothesis (smooth prior)</a:t>
            </a:r>
            <a:r>
              <a:rPr lang="en-GB" dirty="0" smtClean="0"/>
              <a:t> for any given value </a:t>
            </a:r>
            <a:r>
              <a:rPr lang="en-GB" dirty="0" smtClean="0">
                <a:sym typeface="Symbol"/>
              </a:rPr>
              <a:t> = ’ compare to  = -’</a:t>
            </a:r>
          </a:p>
          <a:p>
            <a:pPr lvl="1"/>
            <a:r>
              <a:rPr lang="en-GB" dirty="0" smtClean="0">
                <a:sym typeface="Symbol"/>
              </a:rPr>
              <a:t>Plausible hypothesis (lump prior) </a:t>
            </a:r>
            <a:r>
              <a:rPr lang="en-GB" dirty="0"/>
              <a:t>for any given value </a:t>
            </a:r>
            <a:r>
              <a:rPr lang="en-GB" dirty="0" smtClean="0">
                <a:sym typeface="Symbol"/>
              </a:rPr>
              <a:t> = </a:t>
            </a:r>
            <a:r>
              <a:rPr lang="en-GB" dirty="0">
                <a:sym typeface="Symbol"/>
              </a:rPr>
              <a:t>’ compare to </a:t>
            </a:r>
            <a:r>
              <a:rPr lang="en-GB" dirty="0" smtClean="0">
                <a:sym typeface="Symbol"/>
              </a:rPr>
              <a:t> = 0</a:t>
            </a:r>
            <a:endParaRPr lang="en-GB" dirty="0"/>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11</a:t>
            </a:fld>
            <a:endParaRPr lang="en-GB"/>
          </a:p>
        </p:txBody>
      </p:sp>
    </p:spTree>
    <p:extLst>
      <p:ext uri="{BB962C8B-B14F-4D97-AF65-F5344CB8AC3E}">
        <p14:creationId xmlns:p14="http://schemas.microsoft.com/office/powerpoint/2010/main" val="2049409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speculation of mine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Scientists had noticed that for dividing hypotheses they could get ‘significance’ rather easily</a:t>
            </a:r>
          </a:p>
          <a:p>
            <a:pPr lvl="1"/>
            <a:r>
              <a:rPr lang="en-GB" dirty="0" smtClean="0"/>
              <a:t>The result is the 1/20 rule</a:t>
            </a:r>
          </a:p>
          <a:p>
            <a:r>
              <a:rPr lang="en-GB" dirty="0" smtClean="0"/>
              <a:t>However when deciding to choose a new parameter or not in terms of probability it is 50% not 5% that is relevant</a:t>
            </a:r>
          </a:p>
          <a:p>
            <a:r>
              <a:rPr lang="en-GB" dirty="0" smtClean="0"/>
              <a:t>This explains the baffling finding that significance test are actually </a:t>
            </a:r>
            <a:r>
              <a:rPr lang="en-GB" i="1" dirty="0" smtClean="0"/>
              <a:t>more </a:t>
            </a:r>
            <a:r>
              <a:rPr lang="en-GB" dirty="0" smtClean="0"/>
              <a:t>conservative than AIC (and sometimes than BIC)</a:t>
            </a:r>
            <a:endParaRPr lang="en-GB" dirty="0"/>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12</a:t>
            </a:fld>
            <a:endParaRPr lang="en-GB"/>
          </a:p>
        </p:txBody>
      </p:sp>
    </p:spTree>
    <p:extLst>
      <p:ext uri="{BB962C8B-B14F-4D97-AF65-F5344CB8AC3E}">
        <p14:creationId xmlns:p14="http://schemas.microsoft.com/office/powerpoint/2010/main" val="220054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situations compared</a:t>
            </a:r>
            <a:endParaRPr lang="en-GB"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13</a:t>
            </a:fld>
            <a:endParaRPr lang="en-GB"/>
          </a:p>
        </p:txBody>
      </p:sp>
    </p:spTree>
    <p:extLst>
      <p:ext uri="{BB962C8B-B14F-4D97-AF65-F5344CB8AC3E}">
        <p14:creationId xmlns:p14="http://schemas.microsoft.com/office/powerpoint/2010/main" val="2079679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US" smtClean="0"/>
              <a:t>(c) Stephen Senn</a:t>
            </a:r>
            <a:endParaRPr lang="en-US"/>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59ECD50-E074-4839-BDB5-00CAAC797B9C}" type="slidenum">
              <a:rPr lang="en-US"/>
              <a:pPr/>
              <a:t>14</a:t>
            </a:fld>
            <a:endParaRPr lang="en-US"/>
          </a:p>
        </p:txBody>
      </p:sp>
      <p:sp>
        <p:nvSpPr>
          <p:cNvPr id="32770" name="Rectangle 2"/>
          <p:cNvSpPr>
            <a:spLocks noGrp="1" noChangeArrowheads="1"/>
          </p:cNvSpPr>
          <p:nvPr>
            <p:ph type="title"/>
          </p:nvPr>
        </p:nvSpPr>
        <p:spPr/>
        <p:txBody>
          <a:bodyPr/>
          <a:lstStyle/>
          <a:p>
            <a:r>
              <a:rPr lang="en-GB" b="1" dirty="0">
                <a:solidFill>
                  <a:schemeClr val="tx2"/>
                </a:solidFill>
              </a:rPr>
              <a:t>Goodman’s Criticism</a:t>
            </a:r>
            <a:endParaRPr lang="en-GB" dirty="0">
              <a:solidFill>
                <a:schemeClr val="tx2"/>
              </a:solidFill>
            </a:endParaRPr>
          </a:p>
        </p:txBody>
      </p:sp>
      <p:sp>
        <p:nvSpPr>
          <p:cNvPr id="32771" name="Rectangle 3"/>
          <p:cNvSpPr>
            <a:spLocks noGrp="1" noChangeArrowheads="1"/>
          </p:cNvSpPr>
          <p:nvPr>
            <p:ph type="body" idx="1"/>
          </p:nvPr>
        </p:nvSpPr>
        <p:spPr/>
        <p:txBody>
          <a:bodyPr/>
          <a:lstStyle/>
          <a:p>
            <a:r>
              <a:rPr lang="en-GB" dirty="0"/>
              <a:t>What is the probability of repeating a result that is just significant at the 5% level (p=0.05</a:t>
            </a:r>
            <a:r>
              <a:rPr lang="en-GB" dirty="0" smtClean="0"/>
              <a:t>)?</a:t>
            </a:r>
            <a:endParaRPr lang="en-GB" dirty="0"/>
          </a:p>
          <a:p>
            <a:r>
              <a:rPr lang="en-GB" dirty="0"/>
              <a:t>Answer 50%</a:t>
            </a:r>
          </a:p>
          <a:p>
            <a:pPr lvl="1"/>
            <a:r>
              <a:rPr lang="en-GB" dirty="0"/>
              <a:t>If true difference is observed difference</a:t>
            </a:r>
          </a:p>
          <a:p>
            <a:pPr lvl="1"/>
            <a:r>
              <a:rPr lang="en-GB" dirty="0"/>
              <a:t>If uninformative prior for true treatment </a:t>
            </a:r>
            <a:r>
              <a:rPr lang="en-GB" dirty="0" smtClean="0"/>
              <a:t>effect</a:t>
            </a:r>
          </a:p>
          <a:p>
            <a:r>
              <a:rPr lang="en-GB" dirty="0" smtClean="0"/>
              <a:t>Therefore P-values are unreliable as inferential aids</a:t>
            </a:r>
            <a:endParaRPr lang="en-GB" dirty="0"/>
          </a:p>
        </p:txBody>
      </p:sp>
    </p:spTree>
    <p:extLst>
      <p:ext uri="{BB962C8B-B14F-4D97-AF65-F5344CB8AC3E}">
        <p14:creationId xmlns:p14="http://schemas.microsoft.com/office/powerpoint/2010/main" val="28907198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US" smtClean="0"/>
              <a:t>(c) Stephen Senn</a:t>
            </a:r>
            <a:endParaRPr lang="en-US"/>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51D4228D-574A-4FCE-9CF8-2948395A165D}" type="slidenum">
              <a:rPr lang="en-US"/>
              <a:pPr/>
              <a:t>15</a:t>
            </a:fld>
            <a:endParaRPr lang="en-US"/>
          </a:p>
        </p:txBody>
      </p:sp>
      <p:sp>
        <p:nvSpPr>
          <p:cNvPr id="48130" name="Rectangle 2"/>
          <p:cNvSpPr>
            <a:spLocks noGrp="1" noChangeArrowheads="1"/>
          </p:cNvSpPr>
          <p:nvPr>
            <p:ph type="title"/>
          </p:nvPr>
        </p:nvSpPr>
        <p:spPr/>
        <p:txBody>
          <a:bodyPr>
            <a:normAutofit fontScale="90000"/>
          </a:bodyPr>
          <a:lstStyle/>
          <a:p>
            <a:r>
              <a:rPr lang="en-GB" b="1" dirty="0">
                <a:solidFill>
                  <a:schemeClr val="tx2"/>
                </a:solidFill>
              </a:rPr>
              <a:t>Sauce for the Goose and Sauce for the Gander</a:t>
            </a:r>
            <a:endParaRPr lang="en-GB" dirty="0">
              <a:solidFill>
                <a:schemeClr val="tx2"/>
              </a:solidFill>
            </a:endParaRPr>
          </a:p>
        </p:txBody>
      </p:sp>
      <p:sp>
        <p:nvSpPr>
          <p:cNvPr id="48131" name="Rectangle 3"/>
          <p:cNvSpPr>
            <a:spLocks noGrp="1" noChangeArrowheads="1"/>
          </p:cNvSpPr>
          <p:nvPr>
            <p:ph type="body" idx="1"/>
          </p:nvPr>
        </p:nvSpPr>
        <p:spPr/>
        <p:txBody>
          <a:bodyPr/>
          <a:lstStyle/>
          <a:p>
            <a:r>
              <a:rPr lang="en-GB" dirty="0"/>
              <a:t>This property is shared by Bayesian </a:t>
            </a:r>
            <a:r>
              <a:rPr lang="en-GB" dirty="0" smtClean="0"/>
              <a:t>statements</a:t>
            </a:r>
          </a:p>
          <a:p>
            <a:pPr lvl="1"/>
            <a:r>
              <a:rPr lang="en-GB" dirty="0" smtClean="0"/>
              <a:t>It follows from the Martingale property of Bayesian forecasts</a:t>
            </a:r>
            <a:endParaRPr lang="en-GB" dirty="0"/>
          </a:p>
          <a:p>
            <a:r>
              <a:rPr lang="en-GB" dirty="0"/>
              <a:t>Hence, either</a:t>
            </a:r>
          </a:p>
          <a:p>
            <a:pPr lvl="1"/>
            <a:r>
              <a:rPr lang="en-GB" dirty="0"/>
              <a:t>The property is undesirable and hence is a criticism of Bayesian methods also</a:t>
            </a:r>
          </a:p>
          <a:p>
            <a:pPr lvl="1"/>
            <a:r>
              <a:rPr lang="en-GB" dirty="0"/>
              <a:t>Or it is desirable and is a point in favour of frequentist methods</a:t>
            </a:r>
          </a:p>
        </p:txBody>
      </p:sp>
    </p:spTree>
    <p:extLst>
      <p:ext uri="{BB962C8B-B14F-4D97-AF65-F5344CB8AC3E}">
        <p14:creationId xmlns:p14="http://schemas.microsoft.com/office/powerpoint/2010/main" val="10550793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US" smtClean="0"/>
              <a:t>(c) Stephen Senn</a:t>
            </a:r>
            <a:endParaRPr lang="en-US"/>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3CA1C372-458F-49BE-8DC5-5CBF1A04F408}" type="slidenum">
              <a:rPr lang="en-US"/>
              <a:pPr/>
              <a:t>16</a:t>
            </a:fld>
            <a:endParaRPr lang="en-US"/>
          </a:p>
        </p:txBody>
      </p:sp>
      <p:sp>
        <p:nvSpPr>
          <p:cNvPr id="47106" name="Rectangle 2"/>
          <p:cNvSpPr>
            <a:spLocks noGrp="1" noChangeArrowheads="1"/>
          </p:cNvSpPr>
          <p:nvPr>
            <p:ph type="title"/>
          </p:nvPr>
        </p:nvSpPr>
        <p:spPr>
          <a:xfrm>
            <a:off x="685800" y="609600"/>
            <a:ext cx="7772400" cy="685800"/>
          </a:xfrm>
        </p:spPr>
        <p:txBody>
          <a:bodyPr>
            <a:normAutofit fontScale="90000"/>
          </a:bodyPr>
          <a:lstStyle/>
          <a:p>
            <a:r>
              <a:rPr lang="en-GB" b="1" dirty="0">
                <a:solidFill>
                  <a:schemeClr val="tx2"/>
                </a:solidFill>
              </a:rPr>
              <a:t>Three Possible Questions</a:t>
            </a:r>
            <a:endParaRPr lang="en-GB" dirty="0">
              <a:solidFill>
                <a:schemeClr val="tx2"/>
              </a:solidFill>
            </a:endParaRPr>
          </a:p>
        </p:txBody>
      </p:sp>
      <p:sp>
        <p:nvSpPr>
          <p:cNvPr id="47107" name="Rectangle 3"/>
          <p:cNvSpPr>
            <a:spLocks noGrp="1" noChangeArrowheads="1"/>
          </p:cNvSpPr>
          <p:nvPr>
            <p:ph type="body" idx="1"/>
          </p:nvPr>
        </p:nvSpPr>
        <p:spPr>
          <a:xfrm>
            <a:off x="685800" y="1524000"/>
            <a:ext cx="7772400" cy="4572000"/>
          </a:xfrm>
        </p:spPr>
        <p:txBody>
          <a:bodyPr>
            <a:normAutofit lnSpcReduction="10000"/>
          </a:bodyPr>
          <a:lstStyle/>
          <a:p>
            <a:r>
              <a:rPr lang="en-GB" sz="2400" dirty="0"/>
              <a:t>Q1 </a:t>
            </a:r>
            <a:r>
              <a:rPr lang="en-GB" sz="2400" dirty="0" smtClean="0"/>
              <a:t>What </a:t>
            </a:r>
            <a:r>
              <a:rPr lang="en-GB" sz="2400" dirty="0"/>
              <a:t>is the probability that in a future experiment, taking that experiment's results </a:t>
            </a:r>
            <a:r>
              <a:rPr lang="en-GB" sz="2400" i="1" dirty="0" smtClean="0"/>
              <a:t>alone</a:t>
            </a:r>
            <a:r>
              <a:rPr lang="en-GB" sz="2400" dirty="0" smtClean="0"/>
              <a:t>, the </a:t>
            </a:r>
            <a:r>
              <a:rPr lang="en-GB" sz="2400" i="1" dirty="0" smtClean="0"/>
              <a:t>estimate</a:t>
            </a:r>
            <a:r>
              <a:rPr lang="en-GB" sz="2400" dirty="0" smtClean="0"/>
              <a:t> for  </a:t>
            </a:r>
            <a:r>
              <a:rPr lang="en-GB" sz="2400" dirty="0"/>
              <a:t>B</a:t>
            </a:r>
            <a:r>
              <a:rPr lang="en-GB" sz="2400" dirty="0" smtClean="0"/>
              <a:t> would </a:t>
            </a:r>
            <a:r>
              <a:rPr lang="en-GB" sz="2400" dirty="0"/>
              <a:t>after all </a:t>
            </a:r>
            <a:r>
              <a:rPr lang="en-GB" sz="2400" dirty="0" smtClean="0"/>
              <a:t>be worse than that for A?</a:t>
            </a:r>
            <a:endParaRPr lang="en-GB" sz="2400" dirty="0"/>
          </a:p>
          <a:p>
            <a:r>
              <a:rPr lang="en-GB" sz="2400" dirty="0"/>
              <a:t>Q2 What is the probability, having conducted this experiment, and </a:t>
            </a:r>
            <a:r>
              <a:rPr lang="en-GB" sz="2400" i="1" dirty="0"/>
              <a:t>pooled </a:t>
            </a:r>
            <a:r>
              <a:rPr lang="en-GB" sz="2400" dirty="0"/>
              <a:t>its results with the current one, we would show that </a:t>
            </a:r>
            <a:r>
              <a:rPr lang="en-GB" sz="2400" dirty="0" smtClean="0"/>
              <a:t> the </a:t>
            </a:r>
            <a:r>
              <a:rPr lang="en-GB" sz="2400" i="1" dirty="0" smtClean="0"/>
              <a:t>estimate</a:t>
            </a:r>
            <a:r>
              <a:rPr lang="en-GB" sz="2400" dirty="0" smtClean="0"/>
              <a:t> for B </a:t>
            </a:r>
            <a:r>
              <a:rPr lang="en-GB" sz="2400" dirty="0"/>
              <a:t>was, after all, worse </a:t>
            </a:r>
            <a:r>
              <a:rPr lang="en-GB" sz="2400" dirty="0" smtClean="0"/>
              <a:t>than that for A?</a:t>
            </a:r>
            <a:endParaRPr lang="en-GB" sz="2400" dirty="0"/>
          </a:p>
          <a:p>
            <a:r>
              <a:rPr lang="en-GB" sz="2400" dirty="0"/>
              <a:t>Q3 What is the probability that having conducted a future experiment </a:t>
            </a:r>
            <a:r>
              <a:rPr lang="en-GB" sz="2400" dirty="0" smtClean="0"/>
              <a:t>and </a:t>
            </a:r>
            <a:r>
              <a:rPr lang="en-GB" sz="2400" dirty="0"/>
              <a:t>then calculated a Bayesian posterior using a uniform prior and the results of this second experiment </a:t>
            </a:r>
            <a:r>
              <a:rPr lang="en-GB" sz="2400" i="1" dirty="0"/>
              <a:t>alone</a:t>
            </a:r>
            <a:r>
              <a:rPr lang="en-GB" sz="2400" dirty="0"/>
              <a:t>, the </a:t>
            </a:r>
            <a:r>
              <a:rPr lang="en-GB" sz="2400" i="1" dirty="0"/>
              <a:t>probability</a:t>
            </a:r>
            <a:r>
              <a:rPr lang="en-GB" sz="2400" dirty="0"/>
              <a:t> that </a:t>
            </a:r>
            <a:r>
              <a:rPr lang="en-GB" sz="2400" dirty="0" smtClean="0"/>
              <a:t> B would </a:t>
            </a:r>
            <a:r>
              <a:rPr lang="en-GB" sz="2400" dirty="0"/>
              <a:t>be worse than </a:t>
            </a:r>
            <a:r>
              <a:rPr lang="en-GB" sz="2400" dirty="0" smtClean="0"/>
              <a:t>A </a:t>
            </a:r>
            <a:r>
              <a:rPr lang="en-GB" sz="2400" dirty="0"/>
              <a:t>would be less than or equal to </a:t>
            </a:r>
            <a:r>
              <a:rPr lang="en-GB" sz="2400" dirty="0" smtClean="0"/>
              <a:t>0.05?</a:t>
            </a:r>
            <a:endParaRPr lang="en-GB" sz="2400" dirty="0"/>
          </a:p>
        </p:txBody>
      </p:sp>
    </p:spTree>
    <p:extLst>
      <p:ext uri="{BB962C8B-B14F-4D97-AF65-F5344CB8AC3E}">
        <p14:creationId xmlns:p14="http://schemas.microsoft.com/office/powerpoint/2010/main" val="8580466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4294967295"/>
          </p:nvPr>
        </p:nvSpPr>
        <p:spPr>
          <a:xfrm>
            <a:off x="3124200" y="6248400"/>
            <a:ext cx="2895600" cy="457200"/>
          </a:xfrm>
          <a:prstGeom prst="rect">
            <a:avLst/>
          </a:prstGeom>
        </p:spPr>
        <p:txBody>
          <a:bodyPr/>
          <a:lstStyle/>
          <a:p>
            <a:r>
              <a:rPr lang="en-US" smtClean="0"/>
              <a:t>(c) Stephen Senn</a:t>
            </a:r>
            <a:endParaRPr lang="en-US"/>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fld id="{29E23C77-E2A8-4EA7-9AF6-CAEE67FB9A71}" type="slidenum">
              <a:rPr lang="en-US"/>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0096344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3124200" y="6248400"/>
            <a:ext cx="2895600" cy="457200"/>
          </a:xfrm>
          <a:prstGeom prst="rect">
            <a:avLst/>
          </a:prstGeom>
        </p:spPr>
        <p:txBody>
          <a:bodyPr/>
          <a:lstStyle/>
          <a:p>
            <a:r>
              <a:rPr lang="en-US" smtClean="0"/>
              <a:t>(c) Stephen Senn</a:t>
            </a:r>
            <a:endParaRPr lang="en-US"/>
          </a:p>
        </p:txBody>
      </p:sp>
      <p:sp>
        <p:nvSpPr>
          <p:cNvPr id="6" name="Slide Number Placeholder 4"/>
          <p:cNvSpPr>
            <a:spLocks noGrp="1"/>
          </p:cNvSpPr>
          <p:nvPr>
            <p:ph type="sldNum" sz="quarter" idx="4294967295"/>
          </p:nvPr>
        </p:nvSpPr>
        <p:spPr>
          <a:xfrm>
            <a:off x="6553200" y="6248400"/>
            <a:ext cx="1905000" cy="457200"/>
          </a:xfrm>
          <a:prstGeom prst="rect">
            <a:avLst/>
          </a:prstGeom>
        </p:spPr>
        <p:txBody>
          <a:bodyPr/>
          <a:lstStyle/>
          <a:p>
            <a:fld id="{3EB32DD1-B988-4504-8C16-28EF1FA43732}" type="slidenum">
              <a:rPr lang="en-US"/>
              <a:pPr/>
              <a:t>18</a:t>
            </a:fld>
            <a:endParaRPr lang="en-US"/>
          </a:p>
        </p:txBody>
      </p:sp>
      <p:sp>
        <p:nvSpPr>
          <p:cNvPr id="87042" name="Rectangle 1026"/>
          <p:cNvSpPr>
            <a:spLocks noGrp="1" noChangeArrowheads="1"/>
          </p:cNvSpPr>
          <p:nvPr>
            <p:ph type="title"/>
          </p:nvPr>
        </p:nvSpPr>
        <p:spPr/>
        <p:txBody>
          <a:bodyPr>
            <a:normAutofit/>
          </a:bodyPr>
          <a:lstStyle/>
          <a:p>
            <a:r>
              <a:rPr lang="en-GB" sz="3600" b="1" dirty="0">
                <a:solidFill>
                  <a:schemeClr val="tx2"/>
                </a:solidFill>
              </a:rPr>
              <a:t>Why Goodman’s Criticism is Irrelevant</a:t>
            </a:r>
            <a:endParaRPr lang="en-GB" dirty="0">
              <a:solidFill>
                <a:schemeClr val="tx2"/>
              </a:solidFill>
            </a:endParaRPr>
          </a:p>
        </p:txBody>
      </p:sp>
      <p:sp>
        <p:nvSpPr>
          <p:cNvPr id="87043" name="Text Box 1027"/>
          <p:cNvSpPr txBox="1">
            <a:spLocks noChangeArrowheads="1"/>
          </p:cNvSpPr>
          <p:nvPr/>
        </p:nvSpPr>
        <p:spPr bwMode="auto">
          <a:xfrm>
            <a:off x="609600" y="1905000"/>
            <a:ext cx="7467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dirty="0"/>
              <a:t>“It would be absurd if our inferences about the world, having just completed a clinical trial, were </a:t>
            </a:r>
            <a:r>
              <a:rPr lang="en-GB" i="1" dirty="0"/>
              <a:t>necessarily</a:t>
            </a:r>
            <a:r>
              <a:rPr lang="en-GB" dirty="0"/>
              <a:t> dependent on assuming the following. 1. We are now going to repeat this experiment. 2. We are going to repeat it only once. 3. It must be exactly the same size as the experiment we have just run. 4. The inferential meaning of the experiment we have just run is the extent to which it predicts this second experiment.”    </a:t>
            </a:r>
            <a:endParaRPr lang="en-GB" dirty="0" smtClean="0"/>
          </a:p>
          <a:p>
            <a:endParaRPr lang="en-GB" dirty="0"/>
          </a:p>
          <a:p>
            <a:r>
              <a:rPr lang="en-GB" dirty="0" smtClean="0"/>
              <a:t>Senn, 2002</a:t>
            </a:r>
            <a:endParaRPr lang="en-GB" dirty="0"/>
          </a:p>
          <a:p>
            <a:endParaRPr lang="en-GB" dirty="0"/>
          </a:p>
        </p:txBody>
      </p:sp>
    </p:spTree>
    <p:extLst>
      <p:ext uri="{BB962C8B-B14F-4D97-AF65-F5344CB8AC3E}">
        <p14:creationId xmlns:p14="http://schemas.microsoft.com/office/powerpoint/2010/main" val="5860259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3124200" y="6248400"/>
            <a:ext cx="2895600" cy="457200"/>
          </a:xfrm>
          <a:prstGeom prst="rect">
            <a:avLst/>
          </a:prstGeom>
        </p:spPr>
        <p:txBody>
          <a:bodyPr/>
          <a:lstStyle/>
          <a:p>
            <a:r>
              <a:rPr lang="en-US" smtClean="0"/>
              <a:t>(c) Stephen Senn</a:t>
            </a:r>
            <a:endParaRPr lang="en-US"/>
          </a:p>
        </p:txBody>
      </p:sp>
      <p:sp>
        <p:nvSpPr>
          <p:cNvPr id="6" name="Slide Number Placeholder 4"/>
          <p:cNvSpPr>
            <a:spLocks noGrp="1"/>
          </p:cNvSpPr>
          <p:nvPr>
            <p:ph type="sldNum" sz="quarter" idx="4294967295"/>
          </p:nvPr>
        </p:nvSpPr>
        <p:spPr>
          <a:xfrm>
            <a:off x="6553200" y="6248400"/>
            <a:ext cx="1905000" cy="457200"/>
          </a:xfrm>
          <a:prstGeom prst="rect">
            <a:avLst/>
          </a:prstGeom>
        </p:spPr>
        <p:txBody>
          <a:bodyPr/>
          <a:lstStyle/>
          <a:p>
            <a:fld id="{5DFC6D11-CD77-4F17-B2F4-AE69278F2829}" type="slidenum">
              <a:rPr lang="en-US"/>
              <a:pPr/>
              <a:t>19</a:t>
            </a:fld>
            <a:endParaRPr lang="en-US"/>
          </a:p>
        </p:txBody>
      </p:sp>
      <p:sp>
        <p:nvSpPr>
          <p:cNvPr id="14338" name="Rectangle 2"/>
          <p:cNvSpPr>
            <a:spLocks noGrp="1" noChangeArrowheads="1"/>
          </p:cNvSpPr>
          <p:nvPr>
            <p:ph type="title"/>
          </p:nvPr>
        </p:nvSpPr>
        <p:spPr/>
        <p:txBody>
          <a:bodyPr>
            <a:normAutofit fontScale="90000"/>
          </a:bodyPr>
          <a:lstStyle/>
          <a:p>
            <a:r>
              <a:rPr lang="en-GB" b="1" dirty="0">
                <a:solidFill>
                  <a:schemeClr val="tx2"/>
                </a:solidFill>
              </a:rPr>
              <a:t>A Paradox of Bayesian Significance Tests</a:t>
            </a:r>
            <a:endParaRPr lang="en-GB" dirty="0">
              <a:solidFill>
                <a:schemeClr val="tx2"/>
              </a:solidFill>
            </a:endParaRPr>
          </a:p>
        </p:txBody>
      </p:sp>
      <p:sp>
        <p:nvSpPr>
          <p:cNvPr id="14339" name="Text Box 3"/>
          <p:cNvSpPr txBox="1">
            <a:spLocks noChangeArrowheads="1"/>
          </p:cNvSpPr>
          <p:nvPr/>
        </p:nvSpPr>
        <p:spPr bwMode="auto">
          <a:xfrm>
            <a:off x="609600" y="2209800"/>
            <a:ext cx="73914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Two scientists start with the same probability 0.5 that a drug is effective. </a:t>
            </a:r>
          </a:p>
          <a:p>
            <a:pPr>
              <a:spcBef>
                <a:spcPct val="50000"/>
              </a:spcBef>
            </a:pPr>
            <a:r>
              <a:rPr lang="en-GB"/>
              <a:t>Given that it is effective they have the same prior for how effective it is.</a:t>
            </a:r>
          </a:p>
          <a:p>
            <a:pPr>
              <a:spcBef>
                <a:spcPct val="50000"/>
              </a:spcBef>
            </a:pPr>
            <a:r>
              <a:rPr lang="en-GB"/>
              <a:t>If it is not effective A believes that it will be useless but B believes that it may be harmful.</a:t>
            </a:r>
          </a:p>
          <a:p>
            <a:pPr>
              <a:spcBef>
                <a:spcPct val="50000"/>
              </a:spcBef>
            </a:pPr>
            <a:r>
              <a:rPr lang="en-GB"/>
              <a:t>Having seem the same data B now believes that it is useful with probability 0.95 and A believes that it is useless with probability 0.95.</a:t>
            </a:r>
          </a:p>
        </p:txBody>
      </p:sp>
    </p:spTree>
    <p:extLst>
      <p:ext uri="{BB962C8B-B14F-4D97-AF65-F5344CB8AC3E}">
        <p14:creationId xmlns:p14="http://schemas.microsoft.com/office/powerpoint/2010/main" val="4903687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A brief word from John</a:t>
            </a:r>
          </a:p>
          <a:p>
            <a:r>
              <a:rPr lang="en-GB" dirty="0" smtClean="0"/>
              <a:t>The crisis of replication?</a:t>
            </a:r>
          </a:p>
          <a:p>
            <a:r>
              <a:rPr lang="en-GB" dirty="0" smtClean="0"/>
              <a:t>A brief history of P-values</a:t>
            </a:r>
            <a:endParaRPr lang="en-GB" dirty="0" smtClean="0"/>
          </a:p>
          <a:p>
            <a:r>
              <a:rPr lang="en-GB" dirty="0" smtClean="0"/>
              <a:t>What are we looking for in replication?</a:t>
            </a:r>
          </a:p>
          <a:p>
            <a:r>
              <a:rPr lang="en-GB" dirty="0" smtClean="0"/>
              <a:t>Empirical evidence</a:t>
            </a:r>
          </a:p>
          <a:p>
            <a:r>
              <a:rPr lang="en-GB" dirty="0" smtClean="0"/>
              <a:t>Another brief word from John</a:t>
            </a:r>
            <a:endParaRPr lang="en-GB" dirty="0"/>
          </a:p>
        </p:txBody>
      </p:sp>
      <p:sp>
        <p:nvSpPr>
          <p:cNvPr id="4" name="Footer Placeholder 3"/>
          <p:cNvSpPr>
            <a:spLocks noGrp="1"/>
          </p:cNvSpPr>
          <p:nvPr>
            <p:ph type="ftr" sz="quarter" idx="11"/>
          </p:nvPr>
        </p:nvSpPr>
        <p:spPr/>
        <p:txBody>
          <a:bodyPr/>
          <a:lstStyle/>
          <a:p>
            <a:r>
              <a:rPr lang="en-GB" smtClean="0"/>
              <a:t>(c) Stephen Senn</a:t>
            </a:r>
            <a:endParaRPr lang="en-GB"/>
          </a:p>
        </p:txBody>
      </p:sp>
      <p:sp>
        <p:nvSpPr>
          <p:cNvPr id="5" name="Slide Number Placeholder 4"/>
          <p:cNvSpPr>
            <a:spLocks noGrp="1"/>
          </p:cNvSpPr>
          <p:nvPr>
            <p:ph type="sldNum" sz="quarter" idx="12"/>
          </p:nvPr>
        </p:nvSpPr>
        <p:spPr/>
        <p:txBody>
          <a:bodyPr/>
          <a:lstStyle/>
          <a:p>
            <a:fld id="{1D81A4D9-E311-43A7-82C1-BB3E88653657}" type="slidenum">
              <a:rPr lang="en-GB" smtClean="0"/>
              <a:t>2</a:t>
            </a:fld>
            <a:endParaRPr lang="en-GB"/>
          </a:p>
        </p:txBody>
      </p:sp>
    </p:spTree>
    <p:extLst>
      <p:ext uri="{BB962C8B-B14F-4D97-AF65-F5344CB8AC3E}">
        <p14:creationId xmlns:p14="http://schemas.microsoft.com/office/powerpoint/2010/main" val="17946201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dirty="0" smtClean="0"/>
              <a:t>A Tale of Two priors</a:t>
            </a:r>
            <a:endParaRPr lang="en-GB" sz="3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5198" y="1600200"/>
            <a:ext cx="5733603" cy="4525963"/>
          </a:xfrm>
        </p:spPr>
      </p:pic>
      <p:sp>
        <p:nvSpPr>
          <p:cNvPr id="4" name="Footer Placeholder 2"/>
          <p:cNvSpPr>
            <a:spLocks noGrp="1"/>
          </p:cNvSpPr>
          <p:nvPr>
            <p:ph type="ftr" sz="quarter" idx="11"/>
          </p:nvPr>
        </p:nvSpPr>
        <p:spPr>
          <a:prstGeom prst="rect">
            <a:avLst/>
          </a:prstGeom>
        </p:spPr>
        <p:txBody>
          <a:bodyPr/>
          <a:lstStyle/>
          <a:p>
            <a:r>
              <a:rPr lang="en-US" smtClean="0"/>
              <a:t>(c) Stephen Senn</a:t>
            </a:r>
            <a:endParaRPr lang="en-US"/>
          </a:p>
        </p:txBody>
      </p:sp>
      <p:sp>
        <p:nvSpPr>
          <p:cNvPr id="5" name="Slide Number Placeholder 3"/>
          <p:cNvSpPr>
            <a:spLocks noGrp="1"/>
          </p:cNvSpPr>
          <p:nvPr>
            <p:ph type="sldNum" sz="quarter" idx="12"/>
          </p:nvPr>
        </p:nvSpPr>
        <p:spPr>
          <a:prstGeom prst="rect">
            <a:avLst/>
          </a:prstGeom>
        </p:spPr>
        <p:txBody>
          <a:bodyPr/>
          <a:lstStyle/>
          <a:p>
            <a:fld id="{8E80F7D9-52E3-4403-81A8-6E347FCF9834}" type="slidenum">
              <a:rPr lang="en-US"/>
              <a:pPr/>
              <a:t>20</a:t>
            </a:fld>
            <a:endParaRPr lang="en-US"/>
          </a:p>
        </p:txBody>
      </p:sp>
    </p:spTree>
    <p:extLst>
      <p:ext uri="{BB962C8B-B14F-4D97-AF65-F5344CB8AC3E}">
        <p14:creationId xmlns:p14="http://schemas.microsoft.com/office/powerpoint/2010/main" val="3885693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3124200" y="6248400"/>
            <a:ext cx="2895600" cy="457200"/>
          </a:xfrm>
          <a:prstGeom prst="rect">
            <a:avLst/>
          </a:prstGeom>
        </p:spPr>
        <p:txBody>
          <a:bodyPr/>
          <a:lstStyle/>
          <a:p>
            <a:r>
              <a:rPr lang="en-US" smtClean="0"/>
              <a:t>(c) Stephen Senn</a:t>
            </a:r>
            <a:endParaRPr lang="en-US"/>
          </a:p>
        </p:txBody>
      </p:sp>
      <p:sp>
        <p:nvSpPr>
          <p:cNvPr id="6" name="Slide Number Placeholder 4"/>
          <p:cNvSpPr>
            <a:spLocks noGrp="1"/>
          </p:cNvSpPr>
          <p:nvPr>
            <p:ph type="sldNum" sz="quarter" idx="4294967295"/>
          </p:nvPr>
        </p:nvSpPr>
        <p:spPr>
          <a:xfrm>
            <a:off x="6553200" y="6248400"/>
            <a:ext cx="1905000" cy="457200"/>
          </a:xfrm>
          <a:prstGeom prst="rect">
            <a:avLst/>
          </a:prstGeom>
        </p:spPr>
        <p:txBody>
          <a:bodyPr/>
          <a:lstStyle/>
          <a:p>
            <a:fld id="{76326D0B-D2FC-46CF-814B-1BE86E20F0A3}" type="slidenum">
              <a:rPr lang="en-US"/>
              <a:pPr/>
              <a:t>21</a:t>
            </a:fld>
            <a:endParaRPr lang="en-US"/>
          </a:p>
        </p:txBody>
      </p:sp>
      <p:sp>
        <p:nvSpPr>
          <p:cNvPr id="34818" name="Rectangle 2"/>
          <p:cNvSpPr>
            <a:spLocks noGrp="1" noChangeArrowheads="1"/>
          </p:cNvSpPr>
          <p:nvPr>
            <p:ph type="title"/>
          </p:nvPr>
        </p:nvSpPr>
        <p:spPr/>
        <p:txBody>
          <a:bodyPr/>
          <a:lstStyle/>
          <a:p>
            <a:r>
              <a:rPr lang="en-GB" b="1" dirty="0">
                <a:solidFill>
                  <a:schemeClr val="tx2"/>
                </a:solidFill>
              </a:rPr>
              <a:t>In Other Words</a:t>
            </a:r>
            <a:endParaRPr lang="en-GB" dirty="0">
              <a:solidFill>
                <a:schemeClr val="tx2"/>
              </a:solidFill>
            </a:endParaRPr>
          </a:p>
        </p:txBody>
      </p:sp>
      <p:sp>
        <p:nvSpPr>
          <p:cNvPr id="34819" name="Text Box 3"/>
          <p:cNvSpPr txBox="1">
            <a:spLocks noChangeArrowheads="1"/>
          </p:cNvSpPr>
          <p:nvPr/>
        </p:nvSpPr>
        <p:spPr bwMode="auto">
          <a:xfrm>
            <a:off x="539552" y="1268760"/>
            <a:ext cx="76200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t>The probability is 0.95</a:t>
            </a:r>
          </a:p>
          <a:p>
            <a:pPr>
              <a:spcBef>
                <a:spcPct val="50000"/>
              </a:spcBef>
            </a:pPr>
            <a:r>
              <a:rPr lang="en-GB" dirty="0"/>
              <a:t>And the probability is also 0.05</a:t>
            </a:r>
          </a:p>
          <a:p>
            <a:pPr>
              <a:spcBef>
                <a:spcPct val="50000"/>
              </a:spcBef>
            </a:pPr>
            <a:r>
              <a:rPr lang="en-GB" dirty="0"/>
              <a:t>Both of these probabilities can be simultaneously true.</a:t>
            </a:r>
          </a:p>
          <a:p>
            <a:pPr>
              <a:spcBef>
                <a:spcPct val="50000"/>
              </a:spcBef>
            </a:pPr>
            <a:r>
              <a:rPr lang="en-GB" dirty="0"/>
              <a:t>NB This is </a:t>
            </a:r>
            <a:r>
              <a:rPr lang="en-GB" i="1" dirty="0"/>
              <a:t>not</a:t>
            </a:r>
            <a:r>
              <a:rPr lang="en-GB" dirty="0"/>
              <a:t> illogical but it is illogical to regard this sort of thing as proving that p-values are </a:t>
            </a:r>
            <a:r>
              <a:rPr lang="en-GB" dirty="0" smtClean="0"/>
              <a:t>illogical</a:t>
            </a:r>
          </a:p>
          <a:p>
            <a:pPr>
              <a:spcBef>
                <a:spcPct val="50000"/>
              </a:spcBef>
            </a:pPr>
            <a:endParaRPr lang="en-GB" dirty="0"/>
          </a:p>
          <a:p>
            <a:pPr>
              <a:spcBef>
                <a:spcPct val="50000"/>
              </a:spcBef>
            </a:pPr>
            <a:r>
              <a:rPr lang="en-GB" dirty="0"/>
              <a:t>‘…would  require  that  a  procedure  is  dismissed because,  when  combined  with  information  which it doesn’t  require  and  which  may  not  exist, it disagrees with a procedure that disagrees with </a:t>
            </a:r>
            <a:r>
              <a:rPr lang="en-GB" dirty="0" smtClean="0"/>
              <a:t>itself’</a:t>
            </a:r>
          </a:p>
          <a:p>
            <a:pPr>
              <a:spcBef>
                <a:spcPct val="50000"/>
              </a:spcBef>
            </a:pPr>
            <a:r>
              <a:rPr lang="en-GB" dirty="0" smtClean="0"/>
              <a:t>Senn, 2000</a:t>
            </a:r>
            <a:endParaRPr lang="en-GB" dirty="0"/>
          </a:p>
          <a:p>
            <a:pPr>
              <a:spcBef>
                <a:spcPct val="50000"/>
              </a:spcBef>
            </a:pPr>
            <a:endParaRPr lang="en-GB" sz="1600" dirty="0"/>
          </a:p>
          <a:p>
            <a:pPr>
              <a:spcBef>
                <a:spcPct val="50000"/>
              </a:spcBef>
            </a:pPr>
            <a:endParaRPr lang="en-GB" dirty="0"/>
          </a:p>
        </p:txBody>
      </p:sp>
    </p:spTree>
    <p:extLst>
      <p:ext uri="{BB962C8B-B14F-4D97-AF65-F5344CB8AC3E}">
        <p14:creationId xmlns:p14="http://schemas.microsoft.com/office/powerpoint/2010/main" val="13135971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most research findings false?</a:t>
            </a:r>
            <a:endParaRPr lang="en-GB" dirty="0"/>
          </a:p>
        </p:txBody>
      </p:sp>
      <p:sp>
        <p:nvSpPr>
          <p:cNvPr id="5" name="Content Placeholder 4"/>
          <p:cNvSpPr>
            <a:spLocks noGrp="1"/>
          </p:cNvSpPr>
          <p:nvPr>
            <p:ph idx="1"/>
          </p:nvPr>
        </p:nvSpPr>
        <p:spPr/>
        <p:txBody>
          <a:bodyPr/>
          <a:lstStyle/>
          <a:p>
            <a:r>
              <a:rPr lang="en-GB" dirty="0" smtClean="0"/>
              <a:t>A dram of data is worth a pint of pontification</a:t>
            </a:r>
          </a:p>
          <a:p>
            <a:r>
              <a:rPr lang="en-GB" dirty="0" smtClean="0"/>
              <a:t>Two interesting studies recently</a:t>
            </a:r>
          </a:p>
          <a:p>
            <a:pPr lvl="1"/>
            <a:r>
              <a:rPr lang="en-GB" dirty="0" smtClean="0"/>
              <a:t>The many labs replications project</a:t>
            </a:r>
          </a:p>
          <a:p>
            <a:pPr lvl="2"/>
            <a:r>
              <a:rPr lang="en-GB" dirty="0" smtClean="0"/>
              <a:t>This raised the Twitter storm alluded to earlier</a:t>
            </a:r>
          </a:p>
          <a:p>
            <a:pPr lvl="1"/>
            <a:r>
              <a:rPr lang="en-GB" dirty="0" err="1" smtClean="0"/>
              <a:t>Jager</a:t>
            </a:r>
            <a:r>
              <a:rPr lang="en-GB" dirty="0" smtClean="0"/>
              <a:t> &amp; Leek, </a:t>
            </a:r>
            <a:r>
              <a:rPr lang="en-GB" i="1" dirty="0" smtClean="0"/>
              <a:t>Biostatistics</a:t>
            </a:r>
            <a:r>
              <a:rPr lang="en-GB" dirty="0" smtClean="0"/>
              <a:t> 2014</a:t>
            </a:r>
          </a:p>
          <a:p>
            <a:pPr lvl="2"/>
            <a:endParaRPr lang="en-GB" dirty="0"/>
          </a:p>
          <a:p>
            <a:pPr lvl="2"/>
            <a:endParaRPr lang="en-GB" dirty="0" smtClean="0"/>
          </a:p>
          <a:p>
            <a:pPr lvl="1"/>
            <a:endParaRPr lang="en-GB" dirty="0" smtClean="0"/>
          </a:p>
          <a:p>
            <a:pPr lvl="1"/>
            <a:endParaRPr lang="en-GB" dirty="0" smtClean="0"/>
          </a:p>
          <a:p>
            <a:pPr lvl="1"/>
            <a:endParaRPr lang="en-GB" dirty="0"/>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22</a:t>
            </a:fld>
            <a:endParaRPr lang="en-GB"/>
          </a:p>
        </p:txBody>
      </p:sp>
    </p:spTree>
    <p:extLst>
      <p:ext uri="{BB962C8B-B14F-4D97-AF65-F5344CB8AC3E}">
        <p14:creationId xmlns:p14="http://schemas.microsoft.com/office/powerpoint/2010/main" val="382893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Many Labs Replication Project</a:t>
            </a:r>
            <a:endParaRPr lang="en-GB" dirty="0"/>
          </a:p>
        </p:txBody>
      </p:sp>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23</a:t>
            </a:fld>
            <a:endParaRPr lang="en-GB"/>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664222"/>
            <a:ext cx="9036496" cy="4717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6093296"/>
            <a:ext cx="2376264" cy="646331"/>
          </a:xfrm>
          <a:prstGeom prst="rect">
            <a:avLst/>
          </a:prstGeom>
          <a:noFill/>
        </p:spPr>
        <p:txBody>
          <a:bodyPr wrap="square" rtlCol="0">
            <a:spAutoFit/>
          </a:bodyPr>
          <a:lstStyle/>
          <a:p>
            <a:r>
              <a:rPr lang="en-GB" dirty="0" smtClean="0"/>
              <a:t>Klein et al, Social Psychology, 2014</a:t>
            </a:r>
            <a:endParaRPr lang="en-GB" dirty="0"/>
          </a:p>
        </p:txBody>
      </p:sp>
    </p:spTree>
    <p:extLst>
      <p:ext uri="{BB962C8B-B14F-4D97-AF65-F5344CB8AC3E}">
        <p14:creationId xmlns:p14="http://schemas.microsoft.com/office/powerpoint/2010/main" val="913214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Jager</a:t>
            </a:r>
            <a:r>
              <a:rPr lang="en-GB" dirty="0" smtClean="0"/>
              <a:t> &amp; Leek, 2014</a:t>
            </a:r>
            <a:endParaRPr lang="en-GB" dirty="0"/>
          </a:p>
        </p:txBody>
      </p:sp>
      <p:sp>
        <p:nvSpPr>
          <p:cNvPr id="5" name="Content Placeholder 4"/>
          <p:cNvSpPr>
            <a:spLocks noGrp="1"/>
          </p:cNvSpPr>
          <p:nvPr>
            <p:ph sz="half" idx="1"/>
          </p:nvPr>
        </p:nvSpPr>
        <p:spPr/>
        <p:txBody>
          <a:bodyPr>
            <a:normAutofit/>
          </a:bodyPr>
          <a:lstStyle/>
          <a:p>
            <a:r>
              <a:rPr lang="en-GB" dirty="0" smtClean="0">
                <a:solidFill>
                  <a:schemeClr val="tx1"/>
                </a:solidFill>
              </a:rPr>
              <a:t>Text-mining of 77,410 abstracts yielded 5,322 P-values</a:t>
            </a:r>
          </a:p>
          <a:p>
            <a:r>
              <a:rPr lang="en-GB" dirty="0" smtClean="0">
                <a:solidFill>
                  <a:schemeClr val="tx1"/>
                </a:solidFill>
              </a:rPr>
              <a:t>Considered a mixture model truncated at 0.05</a:t>
            </a:r>
          </a:p>
          <a:p>
            <a:r>
              <a:rPr lang="en-GB" dirty="0" smtClean="0">
                <a:solidFill>
                  <a:schemeClr val="tx1"/>
                </a:solidFill>
              </a:rPr>
              <a:t>Estimated that amongst ‘discoveries’ 14% are false</a:t>
            </a:r>
            <a:endParaRPr lang="en-GB" dirty="0">
              <a:solidFill>
                <a:schemeClr val="tx1"/>
              </a:solidFill>
            </a:endParaRPr>
          </a:p>
        </p:txBody>
      </p:sp>
      <mc:AlternateContent xmlns:mc="http://schemas.openxmlformats.org/markup-compatibility/2006">
        <mc:Choice xmlns:a14="http://schemas.microsoft.com/office/drawing/2010/main" Requires="a14">
          <p:sp>
            <p:nvSpPr>
              <p:cNvPr id="6" name="Content Placeholder 5"/>
              <p:cNvSpPr>
                <a:spLocks noGrp="1"/>
              </p:cNvSpPr>
              <p:nvPr>
                <p:ph sz="half" idx="2"/>
              </p:nvPr>
            </p:nvSpPr>
            <p:spPr>
              <a:xfrm>
                <a:off x="4648200" y="1600200"/>
                <a:ext cx="4244280" cy="452596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a:rPr>
                        <m:t>𝑓</m:t>
                      </m:r>
                      <m:d>
                        <m:dPr>
                          <m:ctrlPr>
                            <a:rPr lang="en-GB" sz="2000" b="0" i="1" smtClean="0">
                              <a:solidFill>
                                <a:schemeClr val="tx1"/>
                              </a:solidFill>
                              <a:latin typeface="Cambria Math"/>
                            </a:rPr>
                          </m:ctrlPr>
                        </m:dPr>
                        <m:e>
                          <m:r>
                            <a:rPr lang="en-GB" sz="2000" b="0" i="1" smtClean="0">
                              <a:solidFill>
                                <a:schemeClr val="tx1"/>
                              </a:solidFill>
                              <a:latin typeface="Cambria Math"/>
                            </a:rPr>
                            <m:t>𝑝</m:t>
                          </m:r>
                        </m:e>
                        <m:e>
                          <m:r>
                            <a:rPr lang="en-GB" sz="2000" b="0" i="1" smtClean="0">
                              <a:solidFill>
                                <a:schemeClr val="tx1"/>
                              </a:solidFill>
                              <a:latin typeface="Cambria Math"/>
                            </a:rPr>
                            <m:t>𝑎</m:t>
                          </m:r>
                          <m:r>
                            <a:rPr lang="en-GB" sz="2000" b="0" i="1" smtClean="0">
                              <a:solidFill>
                                <a:schemeClr val="tx1"/>
                              </a:solidFill>
                              <a:latin typeface="Cambria Math"/>
                            </a:rPr>
                            <m:t>,</m:t>
                          </m:r>
                          <m:r>
                            <a:rPr lang="en-GB" sz="2000" b="0" i="1" smtClean="0">
                              <a:solidFill>
                                <a:schemeClr val="tx1"/>
                              </a:solidFill>
                              <a:latin typeface="Cambria Math"/>
                            </a:rPr>
                            <m:t>𝑏</m:t>
                          </m:r>
                          <m:r>
                            <a:rPr lang="en-GB" sz="2000" b="0" i="1" smtClean="0">
                              <a:solidFill>
                                <a:schemeClr val="tx1"/>
                              </a:solidFill>
                              <a:latin typeface="Cambria Math"/>
                            </a:rPr>
                            <m:t>,</m:t>
                          </m:r>
                          <m:sSub>
                            <m:sSubPr>
                              <m:ctrlPr>
                                <a:rPr lang="en-GB" sz="2000" b="0" i="1" smtClean="0">
                                  <a:solidFill>
                                    <a:schemeClr val="tx1"/>
                                  </a:solidFill>
                                  <a:latin typeface="Cambria Math"/>
                                </a:rPr>
                              </m:ctrlPr>
                            </m:sSubPr>
                            <m:e>
                              <m:r>
                                <a:rPr lang="en-GB" sz="2000" b="0" i="1" smtClean="0">
                                  <a:solidFill>
                                    <a:schemeClr val="tx1"/>
                                  </a:solidFill>
                                  <a:latin typeface="Cambria Math"/>
                                  <a:ea typeface="Cambria Math"/>
                                </a:rPr>
                                <m:t>𝜋</m:t>
                              </m:r>
                            </m:e>
                            <m:sub>
                              <m:r>
                                <a:rPr lang="en-GB" sz="2000" b="0" i="1" smtClean="0">
                                  <a:solidFill>
                                    <a:schemeClr val="tx1"/>
                                  </a:solidFill>
                                  <a:latin typeface="Cambria Math"/>
                                </a:rPr>
                                <m:t>0</m:t>
                              </m:r>
                            </m:sub>
                          </m:sSub>
                        </m:e>
                      </m:d>
                      <m:r>
                        <a:rPr lang="en-GB" sz="2000" b="0" i="1" smtClean="0">
                          <a:solidFill>
                            <a:schemeClr val="tx1"/>
                          </a:solidFill>
                          <a:latin typeface="Cambria Math"/>
                        </a:rPr>
                        <m:t>=</m:t>
                      </m:r>
                      <m:sSub>
                        <m:sSubPr>
                          <m:ctrlPr>
                            <a:rPr lang="en-GB" sz="2000" b="0" i="1" smtClean="0">
                              <a:solidFill>
                                <a:schemeClr val="tx1"/>
                              </a:solidFill>
                              <a:latin typeface="Cambria Math"/>
                            </a:rPr>
                          </m:ctrlPr>
                        </m:sSubPr>
                        <m:e>
                          <m:r>
                            <a:rPr lang="en-GB" sz="2000" b="0" i="1" smtClean="0">
                              <a:solidFill>
                                <a:schemeClr val="tx1"/>
                              </a:solidFill>
                              <a:latin typeface="Cambria Math"/>
                              <a:ea typeface="Cambria Math"/>
                            </a:rPr>
                            <m:t>𝜋</m:t>
                          </m:r>
                        </m:e>
                        <m:sub>
                          <m:r>
                            <a:rPr lang="en-GB" sz="2000" b="0" i="1" smtClean="0">
                              <a:solidFill>
                                <a:schemeClr val="tx1"/>
                              </a:solidFill>
                              <a:latin typeface="Cambria Math"/>
                            </a:rPr>
                            <m:t>0</m:t>
                          </m:r>
                        </m:sub>
                      </m:sSub>
                      <m:r>
                        <a:rPr lang="en-GB" sz="2000" b="0" i="1" smtClean="0">
                          <a:solidFill>
                            <a:schemeClr val="tx1"/>
                          </a:solidFill>
                          <a:latin typeface="Cambria Math"/>
                        </a:rPr>
                        <m:t>𝑢𝑛𝑖𝑓𝑜𝑟𝑚</m:t>
                      </m:r>
                      <m:d>
                        <m:dPr>
                          <m:ctrlPr>
                            <a:rPr lang="en-GB" sz="2000" b="0" i="1" smtClean="0">
                              <a:solidFill>
                                <a:schemeClr val="tx1"/>
                              </a:solidFill>
                              <a:latin typeface="Cambria Math"/>
                            </a:rPr>
                          </m:ctrlPr>
                        </m:dPr>
                        <m:e>
                          <m:r>
                            <a:rPr lang="en-GB" sz="2000" b="0" i="1" smtClean="0">
                              <a:solidFill>
                                <a:schemeClr val="tx1"/>
                              </a:solidFill>
                              <a:latin typeface="Cambria Math"/>
                            </a:rPr>
                            <m:t>0,0.05</m:t>
                          </m:r>
                        </m:e>
                      </m:d>
                      <m:r>
                        <a:rPr lang="en-GB" sz="2000" b="0" i="1" smtClean="0">
                          <a:solidFill>
                            <a:schemeClr val="tx1"/>
                          </a:solidFill>
                          <a:latin typeface="Cambria Math"/>
                        </a:rPr>
                        <m:t>+</m:t>
                      </m:r>
                      <m:d>
                        <m:dPr>
                          <m:ctrlPr>
                            <a:rPr lang="en-GB" sz="2000" b="0" i="1" smtClean="0">
                              <a:solidFill>
                                <a:schemeClr val="tx1"/>
                              </a:solidFill>
                              <a:latin typeface="Cambria Math"/>
                            </a:rPr>
                          </m:ctrlPr>
                        </m:dPr>
                        <m:e>
                          <m:r>
                            <a:rPr lang="en-GB" sz="2000" b="0" i="1" smtClean="0">
                              <a:solidFill>
                                <a:schemeClr val="tx1"/>
                              </a:solidFill>
                              <a:latin typeface="Cambria Math"/>
                            </a:rPr>
                            <m:t>1−</m:t>
                          </m:r>
                          <m:sSub>
                            <m:sSubPr>
                              <m:ctrlPr>
                                <a:rPr lang="en-GB" sz="2000" b="0" i="1" smtClean="0">
                                  <a:solidFill>
                                    <a:schemeClr val="tx1"/>
                                  </a:solidFill>
                                  <a:latin typeface="Cambria Math"/>
                                </a:rPr>
                              </m:ctrlPr>
                            </m:sSubPr>
                            <m:e>
                              <m:r>
                                <a:rPr lang="en-GB" sz="2000" b="0" i="1" smtClean="0">
                                  <a:solidFill>
                                    <a:schemeClr val="tx1"/>
                                  </a:solidFill>
                                  <a:latin typeface="Cambria Math"/>
                                  <a:ea typeface="Cambria Math"/>
                                </a:rPr>
                                <m:t>𝜋</m:t>
                              </m:r>
                            </m:e>
                            <m:sub>
                              <m:r>
                                <a:rPr lang="en-GB" sz="2000" b="0" i="1" smtClean="0">
                                  <a:solidFill>
                                    <a:schemeClr val="tx1"/>
                                  </a:solidFill>
                                  <a:latin typeface="Cambria Math"/>
                                </a:rPr>
                                <m:t>0</m:t>
                              </m:r>
                            </m:sub>
                          </m:sSub>
                        </m:e>
                      </m:d>
                      <m:r>
                        <a:rPr lang="en-GB" sz="2000" b="0" i="1" smtClean="0">
                          <a:solidFill>
                            <a:schemeClr val="tx1"/>
                          </a:solidFill>
                          <a:latin typeface="Cambria Math"/>
                        </a:rPr>
                        <m:t>𝑡𝐵𝑒𝑡𝑎</m:t>
                      </m:r>
                      <m:d>
                        <m:dPr>
                          <m:ctrlPr>
                            <a:rPr lang="en-GB" sz="2000" b="0" i="1" smtClean="0">
                              <a:solidFill>
                                <a:schemeClr val="tx1"/>
                              </a:solidFill>
                              <a:latin typeface="Cambria Math"/>
                            </a:rPr>
                          </m:ctrlPr>
                        </m:dPr>
                        <m:e>
                          <m:r>
                            <a:rPr lang="en-GB" sz="2000" b="0" i="1" smtClean="0">
                              <a:solidFill>
                                <a:schemeClr val="tx1"/>
                              </a:solidFill>
                              <a:latin typeface="Cambria Math"/>
                            </a:rPr>
                            <m:t>𝑎</m:t>
                          </m:r>
                          <m:r>
                            <a:rPr lang="en-GB" sz="2000" b="0" i="1" smtClean="0">
                              <a:solidFill>
                                <a:schemeClr val="tx1"/>
                              </a:solidFill>
                              <a:latin typeface="Cambria Math"/>
                            </a:rPr>
                            <m:t>,</m:t>
                          </m:r>
                          <m:r>
                            <a:rPr lang="en-GB" sz="2000" b="0" i="1" smtClean="0">
                              <a:solidFill>
                                <a:schemeClr val="tx1"/>
                              </a:solidFill>
                              <a:latin typeface="Cambria Math"/>
                            </a:rPr>
                            <m:t>𝑏</m:t>
                          </m:r>
                          <m:r>
                            <a:rPr lang="en-GB" sz="2000" b="0" i="1" smtClean="0">
                              <a:solidFill>
                                <a:schemeClr val="tx1"/>
                              </a:solidFill>
                              <a:latin typeface="Cambria Math"/>
                            </a:rPr>
                            <m:t>,0.05</m:t>
                          </m:r>
                        </m:e>
                      </m:d>
                    </m:oMath>
                  </m:oMathPara>
                </a14:m>
                <a:endParaRPr lang="en-GB" sz="2000" dirty="0" smtClean="0">
                  <a:solidFill>
                    <a:schemeClr val="tx1"/>
                  </a:solidFill>
                </a:endParaRPr>
              </a:p>
              <a:p>
                <a:pPr marL="0" indent="0">
                  <a:buNone/>
                </a:pPr>
                <a:r>
                  <a:rPr lang="en-GB" sz="2000" dirty="0" smtClean="0">
                    <a:solidFill>
                      <a:schemeClr val="tx1"/>
                    </a:solidFill>
                  </a:rPr>
                  <a:t>Estimation using the EM algorithm</a:t>
                </a:r>
                <a:endParaRPr lang="en-GB" sz="2000" dirty="0">
                  <a:solidFill>
                    <a:schemeClr val="tx1"/>
                  </a:solidFill>
                </a:endParaRPr>
              </a:p>
            </p:txBody>
          </p:sp>
        </mc:Choice>
        <mc:Fallback>
          <p:sp>
            <p:nvSpPr>
              <p:cNvPr id="6" name="Content Placeholder 5"/>
              <p:cNvSpPr>
                <a:spLocks noGrp="1" noRot="1" noChangeAspect="1" noMove="1" noResize="1" noEditPoints="1" noAdjustHandles="1" noChangeArrowheads="1" noChangeShapeType="1" noTextEdit="1"/>
              </p:cNvSpPr>
              <p:nvPr>
                <p:ph sz="half" idx="2"/>
              </p:nvPr>
            </p:nvSpPr>
            <p:spPr>
              <a:xfrm>
                <a:off x="4648200" y="1600200"/>
                <a:ext cx="4244280" cy="4525963"/>
              </a:xfrm>
              <a:blipFill rotWithShape="1">
                <a:blip r:embed="rId2"/>
                <a:stretch>
                  <a:fillRect l="-1580"/>
                </a:stretch>
              </a:blipFill>
            </p:spPr>
            <p:txBody>
              <a:bodyPr/>
              <a:lstStyle/>
              <a:p>
                <a:r>
                  <a:rPr lang="en-GB">
                    <a:noFill/>
                  </a:rPr>
                  <a:t> </a:t>
                </a:r>
              </a:p>
            </p:txBody>
          </p:sp>
        </mc:Fallback>
      </mc:AlternateContent>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24</a:t>
            </a:fld>
            <a:endParaRPr lang="en-GB"/>
          </a:p>
        </p:txBody>
      </p:sp>
    </p:spTree>
    <p:extLst>
      <p:ext uri="{BB962C8B-B14F-4D97-AF65-F5344CB8AC3E}">
        <p14:creationId xmlns:p14="http://schemas.microsoft.com/office/powerpoint/2010/main" val="2554358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But one must be careful</a:t>
            </a:r>
            <a:endParaRPr lang="en-GB" dirty="0"/>
          </a:p>
        </p:txBody>
      </p:sp>
      <p:sp>
        <p:nvSpPr>
          <p:cNvPr id="8" name="Content Placeholder 7"/>
          <p:cNvSpPr>
            <a:spLocks noGrp="1"/>
          </p:cNvSpPr>
          <p:nvPr>
            <p:ph idx="1"/>
          </p:nvPr>
        </p:nvSpPr>
        <p:spPr/>
        <p:txBody>
          <a:bodyPr>
            <a:normAutofit lnSpcReduction="10000"/>
          </a:bodyPr>
          <a:lstStyle/>
          <a:p>
            <a:r>
              <a:rPr lang="en-GB" dirty="0" smtClean="0"/>
              <a:t>These studies suggest that a common threshold of 5% seems to be associated with a manageable false positive rate</a:t>
            </a:r>
          </a:p>
          <a:p>
            <a:r>
              <a:rPr lang="en-GB" dirty="0" smtClean="0"/>
              <a:t>This does not mean that the threshold is right</a:t>
            </a:r>
          </a:p>
          <a:p>
            <a:pPr lvl="1"/>
            <a:r>
              <a:rPr lang="en-GB" dirty="0" smtClean="0"/>
              <a:t>It might reflect (say) that most P-values are either &gt;0.05 or &lt;&lt;0.05</a:t>
            </a:r>
          </a:p>
          <a:p>
            <a:pPr lvl="1"/>
            <a:r>
              <a:rPr lang="en-GB" dirty="0" smtClean="0"/>
              <a:t>The situation might be capable of improvement using a different threshold</a:t>
            </a:r>
          </a:p>
          <a:p>
            <a:r>
              <a:rPr lang="en-GB" dirty="0" smtClean="0"/>
              <a:t>Also, are false negatives without cost?</a:t>
            </a:r>
            <a:endParaRPr lang="en-GB" dirty="0"/>
          </a:p>
        </p:txBody>
      </p:sp>
      <p:sp>
        <p:nvSpPr>
          <p:cNvPr id="5" name="Footer Placeholder 4"/>
          <p:cNvSpPr>
            <a:spLocks noGrp="1"/>
          </p:cNvSpPr>
          <p:nvPr>
            <p:ph type="ftr" sz="quarter" idx="11"/>
          </p:nvPr>
        </p:nvSpPr>
        <p:spPr/>
        <p:txBody>
          <a:bodyPr/>
          <a:lstStyle/>
          <a:p>
            <a:r>
              <a:rPr lang="en-GB" smtClean="0"/>
              <a:t>(c) Stephen Senn</a:t>
            </a:r>
            <a:endParaRPr lang="en-GB"/>
          </a:p>
        </p:txBody>
      </p:sp>
      <p:sp>
        <p:nvSpPr>
          <p:cNvPr id="6" name="Slide Number Placeholder 5"/>
          <p:cNvSpPr>
            <a:spLocks noGrp="1"/>
          </p:cNvSpPr>
          <p:nvPr>
            <p:ph type="sldNum" sz="quarter" idx="12"/>
          </p:nvPr>
        </p:nvSpPr>
        <p:spPr/>
        <p:txBody>
          <a:bodyPr/>
          <a:lstStyle/>
          <a:p>
            <a:fld id="{1D81A4D9-E311-43A7-82C1-BB3E88653657}" type="slidenum">
              <a:rPr lang="en-GB" smtClean="0"/>
              <a:t>25</a:t>
            </a:fld>
            <a:endParaRPr lang="en-GB"/>
          </a:p>
        </p:txBody>
      </p:sp>
    </p:spTree>
    <p:extLst>
      <p:ext uri="{BB962C8B-B14F-4D97-AF65-F5344CB8AC3E}">
        <p14:creationId xmlns:p14="http://schemas.microsoft.com/office/powerpoint/2010/main" val="2876731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Penultimate Word to John</a:t>
            </a:r>
            <a:endParaRPr lang="en-GB" dirty="0"/>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26</a:t>
            </a:fld>
            <a:endParaRPr lang="en-GB"/>
          </a:p>
        </p:txBody>
      </p:sp>
      <p:sp>
        <p:nvSpPr>
          <p:cNvPr id="5" name="TextBox 4"/>
          <p:cNvSpPr txBox="1"/>
          <p:nvPr/>
        </p:nvSpPr>
        <p:spPr>
          <a:xfrm>
            <a:off x="611560" y="4365104"/>
            <a:ext cx="7992888" cy="1477328"/>
          </a:xfrm>
          <a:prstGeom prst="rect">
            <a:avLst/>
          </a:prstGeom>
          <a:noFill/>
        </p:spPr>
        <p:txBody>
          <a:bodyPr wrap="square" rtlCol="0">
            <a:spAutoFit/>
          </a:bodyPr>
          <a:lstStyle/>
          <a:p>
            <a:r>
              <a:rPr lang="en-GB" dirty="0" smtClean="0"/>
              <a:t>“The </a:t>
            </a:r>
            <a:r>
              <a:rPr lang="en-GB" dirty="0"/>
              <a:t>most important task before us in developing statistical science is to demolish the P-value </a:t>
            </a:r>
            <a:r>
              <a:rPr lang="en-GB" dirty="0" smtClean="0"/>
              <a:t>culture</a:t>
            </a:r>
            <a:r>
              <a:rPr lang="en-GB" dirty="0"/>
              <a:t>, which has taken root to a frightening extent in many areas of both pure and applied </a:t>
            </a:r>
            <a:r>
              <a:rPr lang="en-GB" dirty="0" smtClean="0"/>
              <a:t>science</a:t>
            </a:r>
            <a:r>
              <a:rPr lang="en-GB" dirty="0"/>
              <a:t>, and </a:t>
            </a:r>
            <a:r>
              <a:rPr lang="en-GB" dirty="0" smtClean="0"/>
              <a:t>technology.”</a:t>
            </a:r>
          </a:p>
          <a:p>
            <a:endParaRPr lang="en-GB" dirty="0" smtClean="0"/>
          </a:p>
          <a:p>
            <a:r>
              <a:rPr lang="en-GB" dirty="0" smtClean="0"/>
              <a:t>John </a:t>
            </a:r>
            <a:r>
              <a:rPr lang="en-GB" dirty="0" err="1" smtClean="0"/>
              <a:t>Nelder</a:t>
            </a:r>
            <a:r>
              <a:rPr lang="en-GB" dirty="0" smtClean="0"/>
              <a:t> JRSS D 1999</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531" y="1340768"/>
            <a:ext cx="5735637" cy="29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445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Conclusion</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t>P-values per se are not the problem</a:t>
            </a:r>
          </a:p>
          <a:p>
            <a:r>
              <a:rPr lang="en-GB" dirty="0" smtClean="0"/>
              <a:t> There may be a harmful culture of ‘significance’ however this is defined</a:t>
            </a:r>
          </a:p>
          <a:p>
            <a:r>
              <a:rPr lang="en-GB" dirty="0" smtClean="0"/>
              <a:t>P-values have a limited use as rough and ready tools using little structure</a:t>
            </a:r>
          </a:p>
          <a:p>
            <a:r>
              <a:rPr lang="en-GB" dirty="0" smtClean="0"/>
              <a:t>Where you have more structure you can often do better</a:t>
            </a:r>
          </a:p>
          <a:p>
            <a:pPr lvl="1"/>
            <a:r>
              <a:rPr lang="en-GB" dirty="0" smtClean="0"/>
              <a:t>Likelihood, Bayes </a:t>
            </a:r>
            <a:r>
              <a:rPr lang="en-GB" dirty="0" err="1" smtClean="0"/>
              <a:t>etc</a:t>
            </a:r>
            <a:endParaRPr lang="en-GB" dirty="0" smtClean="0"/>
          </a:p>
          <a:p>
            <a:pPr lvl="1"/>
            <a:r>
              <a:rPr lang="en-GB" dirty="0" smtClean="0"/>
              <a:t>Point estimates and standard errors are extremely useful for future research synthesizers and should be provided regularly</a:t>
            </a:r>
            <a:endParaRPr lang="en-GB" dirty="0"/>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27</a:t>
            </a:fld>
            <a:endParaRPr lang="en-GB"/>
          </a:p>
        </p:txBody>
      </p:sp>
    </p:spTree>
    <p:extLst>
      <p:ext uri="{BB962C8B-B14F-4D97-AF65-F5344CB8AC3E}">
        <p14:creationId xmlns:p14="http://schemas.microsoft.com/office/powerpoint/2010/main" val="343135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600" dirty="0" smtClean="0"/>
              <a:t>John </a:t>
            </a:r>
            <a:r>
              <a:rPr lang="en-GB" sz="3600" dirty="0" err="1" smtClean="0"/>
              <a:t>Nelder</a:t>
            </a:r>
            <a:r>
              <a:rPr lang="en-GB" sz="3600" dirty="0"/>
              <a:t> </a:t>
            </a:r>
            <a:r>
              <a:rPr lang="en-GB" sz="3600" dirty="0" smtClean="0"/>
              <a:t>on Significance &amp; Reproducibility</a:t>
            </a:r>
            <a:endParaRPr lang="en-GB" sz="3600" dirty="0"/>
          </a:p>
        </p:txBody>
      </p:sp>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3</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25144"/>
            <a:ext cx="8892480" cy="49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487019"/>
            <a:ext cx="37814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229200"/>
            <a:ext cx="8892480" cy="75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6006063"/>
            <a:ext cx="4518248" cy="23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6406" y="1555229"/>
            <a:ext cx="31146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9797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Crisis of Replication</a:t>
            </a:r>
            <a:endParaRPr lang="en-GB" dirty="0"/>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4</a:t>
            </a:fld>
            <a:endParaRPr lang="en-GB"/>
          </a:p>
        </p:txBody>
      </p:sp>
      <p:sp>
        <p:nvSpPr>
          <p:cNvPr id="5" name="TextBox 4"/>
          <p:cNvSpPr txBox="1"/>
          <p:nvPr/>
        </p:nvSpPr>
        <p:spPr>
          <a:xfrm>
            <a:off x="755576" y="1844824"/>
            <a:ext cx="7776864" cy="1200329"/>
          </a:xfrm>
          <a:prstGeom prst="rect">
            <a:avLst/>
          </a:prstGeom>
          <a:noFill/>
        </p:spPr>
        <p:txBody>
          <a:bodyPr wrap="square" rtlCol="0">
            <a:spAutoFit/>
          </a:bodyPr>
          <a:lstStyle/>
          <a:p>
            <a:r>
              <a:rPr lang="en-GB" dirty="0"/>
              <a:t>In countless </a:t>
            </a:r>
            <a:r>
              <a:rPr lang="en-GB" dirty="0" smtClean="0"/>
              <a:t>tweets….The </a:t>
            </a:r>
            <a:r>
              <a:rPr lang="en-GB" dirty="0"/>
              <a:t>“replication police” were described as “shameless little bullies,” “self-righteous, self-appointed sheriffs” engaged in a process “clearly not designed to find truth,” “second stringers” who were incapable of making novel contributions of their own to the literature, and—most succinctly—“assholes.”</a:t>
            </a:r>
          </a:p>
        </p:txBody>
      </p:sp>
      <p:sp>
        <p:nvSpPr>
          <p:cNvPr id="6" name="TextBox 5"/>
          <p:cNvSpPr txBox="1"/>
          <p:nvPr/>
        </p:nvSpPr>
        <p:spPr>
          <a:xfrm>
            <a:off x="899592" y="3645024"/>
            <a:ext cx="7848872" cy="1477328"/>
          </a:xfrm>
          <a:prstGeom prst="rect">
            <a:avLst/>
          </a:prstGeom>
          <a:noFill/>
        </p:spPr>
        <p:txBody>
          <a:bodyPr wrap="square" rtlCol="0">
            <a:spAutoFit/>
          </a:bodyPr>
          <a:lstStyle/>
          <a:p>
            <a:r>
              <a:rPr lang="en-GB" b="1" dirty="0"/>
              <a:t>Why Psychologists’ Food Fight Matters</a:t>
            </a:r>
          </a:p>
          <a:p>
            <a:r>
              <a:rPr lang="en-GB" b="1" dirty="0" smtClean="0"/>
              <a:t>“</a:t>
            </a:r>
            <a:r>
              <a:rPr lang="en-GB" b="1" dirty="0"/>
              <a:t>Important findings” haven’t been replicated, and science may have to change its ways</a:t>
            </a:r>
            <a:r>
              <a:rPr lang="en-GB" b="1" dirty="0" smtClean="0"/>
              <a:t>.</a:t>
            </a:r>
          </a:p>
          <a:p>
            <a:endParaRPr lang="en-GB" b="1" dirty="0"/>
          </a:p>
          <a:p>
            <a:r>
              <a:rPr lang="en-GB" dirty="0"/>
              <a:t>By Michelle N. Meyer and Christopher </a:t>
            </a:r>
            <a:r>
              <a:rPr lang="en-GB" dirty="0" err="1"/>
              <a:t>Chabris</a:t>
            </a:r>
            <a:r>
              <a:rPr lang="en-GB" dirty="0"/>
              <a:t> </a:t>
            </a:r>
            <a:r>
              <a:rPr lang="en-GB" dirty="0" smtClean="0"/>
              <a:t>, </a:t>
            </a:r>
            <a:r>
              <a:rPr lang="en-GB" i="1" dirty="0" smtClean="0"/>
              <a:t>Science</a:t>
            </a:r>
            <a:endParaRPr lang="en-GB" i="1" dirty="0"/>
          </a:p>
        </p:txBody>
      </p:sp>
    </p:spTree>
    <p:extLst>
      <p:ext uri="{BB962C8B-B14F-4D97-AF65-F5344CB8AC3E}">
        <p14:creationId xmlns:p14="http://schemas.microsoft.com/office/powerpoint/2010/main" val="2333416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Ioannidis (2005)</a:t>
            </a:r>
            <a:endParaRPr lang="en-GB" dirty="0"/>
          </a:p>
        </p:txBody>
      </p:sp>
      <p:sp>
        <p:nvSpPr>
          <p:cNvPr id="5" name="Content Placeholder 4"/>
          <p:cNvSpPr>
            <a:spLocks noGrp="1"/>
          </p:cNvSpPr>
          <p:nvPr>
            <p:ph sz="half" idx="1"/>
          </p:nvPr>
        </p:nvSpPr>
        <p:spPr/>
        <p:txBody>
          <a:bodyPr/>
          <a:lstStyle/>
          <a:p>
            <a:r>
              <a:rPr lang="en-GB" dirty="0" smtClean="0">
                <a:solidFill>
                  <a:schemeClr val="tx1"/>
                </a:solidFill>
              </a:rPr>
              <a:t>Claimed that most published research findings are wrong</a:t>
            </a:r>
          </a:p>
          <a:p>
            <a:pPr lvl="1"/>
            <a:r>
              <a:rPr lang="en-GB" dirty="0" smtClean="0">
                <a:solidFill>
                  <a:schemeClr val="tx1"/>
                </a:solidFill>
              </a:rPr>
              <a:t>By finding he means a ‘positive’ result</a:t>
            </a:r>
          </a:p>
          <a:p>
            <a:r>
              <a:rPr lang="en-GB" dirty="0" smtClean="0">
                <a:solidFill>
                  <a:schemeClr val="tx1"/>
                </a:solidFill>
              </a:rPr>
              <a:t>2652 citations by 22 March 2015 according to Google Scholar</a:t>
            </a:r>
          </a:p>
          <a:p>
            <a:endParaRPr lang="en-GB" dirty="0">
              <a:solidFill>
                <a:schemeClr val="tx1"/>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11960" y="1129953"/>
            <a:ext cx="4752528" cy="4752528"/>
          </a:xfrm>
        </p:spPr>
      </p:pic>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5</a:t>
            </a:fld>
            <a:endParaRPr lang="en-GB"/>
          </a:p>
        </p:txBody>
      </p:sp>
    </p:spTree>
    <p:extLst>
      <p:ext uri="{BB962C8B-B14F-4D97-AF65-F5344CB8AC3E}">
        <p14:creationId xmlns:p14="http://schemas.microsoft.com/office/powerpoint/2010/main" val="1124579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Colquhoun’s Criticisms</a:t>
            </a:r>
            <a:endParaRPr lang="en-GB" dirty="0"/>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6</a:t>
            </a:fld>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556792"/>
            <a:ext cx="84582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2900" y="3570319"/>
            <a:ext cx="8986114" cy="1477328"/>
          </a:xfrm>
          <a:prstGeom prst="rect">
            <a:avLst/>
          </a:prstGeom>
          <a:noFill/>
        </p:spPr>
        <p:txBody>
          <a:bodyPr wrap="none" rtlCol="0">
            <a:spAutoFit/>
          </a:bodyPr>
          <a:lstStyle/>
          <a:p>
            <a:r>
              <a:rPr lang="en-GB" dirty="0" smtClean="0"/>
              <a:t>“If </a:t>
            </a:r>
            <a:r>
              <a:rPr lang="en-GB" dirty="0"/>
              <a:t>you want to avoid making a fool of yourself very often, do not regard anything greater than</a:t>
            </a:r>
          </a:p>
          <a:p>
            <a:r>
              <a:rPr lang="en-GB" dirty="0"/>
              <a:t>p &lt;0.001 as a demonstration that you have discovered something. Or, slightly less stringently,</a:t>
            </a:r>
          </a:p>
          <a:p>
            <a:r>
              <a:rPr lang="en-GB" dirty="0"/>
              <a:t>use a three-sigma rule</a:t>
            </a:r>
            <a:r>
              <a:rPr lang="en-GB" dirty="0" smtClean="0"/>
              <a:t>.”</a:t>
            </a:r>
          </a:p>
          <a:p>
            <a:endParaRPr lang="en-GB" dirty="0"/>
          </a:p>
          <a:p>
            <a:r>
              <a:rPr lang="en-GB" dirty="0" smtClean="0"/>
              <a:t>Royal Society Open Science 2014</a:t>
            </a:r>
            <a:endParaRPr lang="en-GB" dirty="0"/>
          </a:p>
        </p:txBody>
      </p:sp>
    </p:spTree>
    <p:extLst>
      <p:ext uri="{BB962C8B-B14F-4D97-AF65-F5344CB8AC3E}">
        <p14:creationId xmlns:p14="http://schemas.microsoft.com/office/powerpoint/2010/main" val="18710080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 Common Story</a:t>
            </a:r>
            <a:endParaRPr lang="en-GB" dirty="0"/>
          </a:p>
        </p:txBody>
      </p:sp>
      <p:sp>
        <p:nvSpPr>
          <p:cNvPr id="6" name="Content Placeholder 5"/>
          <p:cNvSpPr>
            <a:spLocks noGrp="1"/>
          </p:cNvSpPr>
          <p:nvPr>
            <p:ph idx="1"/>
          </p:nvPr>
        </p:nvSpPr>
        <p:spPr/>
        <p:txBody>
          <a:bodyPr>
            <a:normAutofit fontScale="92500" lnSpcReduction="20000"/>
          </a:bodyPr>
          <a:lstStyle/>
          <a:p>
            <a:r>
              <a:rPr lang="en-GB" dirty="0" smtClean="0"/>
              <a:t>Scientists were treading the path of Bayesian reason</a:t>
            </a:r>
          </a:p>
          <a:p>
            <a:r>
              <a:rPr lang="en-GB" dirty="0" smtClean="0"/>
              <a:t>Along came RA Fisher and persuaded them into a path of P-value madness</a:t>
            </a:r>
          </a:p>
          <a:p>
            <a:r>
              <a:rPr lang="en-GB" dirty="0" smtClean="0"/>
              <a:t>This is responsible for a lot of unrepeatable nonsense</a:t>
            </a:r>
          </a:p>
          <a:p>
            <a:r>
              <a:rPr lang="en-GB" dirty="0" smtClean="0"/>
              <a:t>We need to return them to the path of Bayesian virtue</a:t>
            </a:r>
          </a:p>
          <a:p>
            <a:r>
              <a:rPr lang="en-GB" dirty="0" smtClean="0"/>
              <a:t>In fact the history is not like this and understanding this is a key to understanding the problem</a:t>
            </a:r>
            <a:endParaRPr lang="en-GB" dirty="0"/>
          </a:p>
        </p:txBody>
      </p:sp>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7</a:t>
            </a:fld>
            <a:endParaRPr lang="en-GB"/>
          </a:p>
        </p:txBody>
      </p:sp>
    </p:spTree>
    <p:extLst>
      <p:ext uri="{BB962C8B-B14F-4D97-AF65-F5344CB8AC3E}">
        <p14:creationId xmlns:p14="http://schemas.microsoft.com/office/powerpoint/2010/main" val="16321294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(c) Stephen Senn</a:t>
            </a:r>
            <a:endParaRPr lang="en-GB"/>
          </a:p>
        </p:txBody>
      </p:sp>
      <p:sp>
        <p:nvSpPr>
          <p:cNvPr id="4" name="Slide Number Placeholder 3"/>
          <p:cNvSpPr>
            <a:spLocks noGrp="1"/>
          </p:cNvSpPr>
          <p:nvPr>
            <p:ph type="sldNum" sz="quarter" idx="12"/>
          </p:nvPr>
        </p:nvSpPr>
        <p:spPr/>
        <p:txBody>
          <a:bodyPr/>
          <a:lstStyle/>
          <a:p>
            <a:fld id="{1D81A4D9-E311-43A7-82C1-BB3E88653657}" type="slidenum">
              <a:rPr lang="en-GB" smtClean="0"/>
              <a:t>8</a:t>
            </a:fld>
            <a:endParaRPr lang="en-GB"/>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547664" y="476672"/>
            <a:ext cx="5976664" cy="2016224"/>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51" y="2684462"/>
            <a:ext cx="6931401" cy="168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43608" y="5013176"/>
            <a:ext cx="7128792" cy="369332"/>
          </a:xfrm>
          <a:prstGeom prst="rect">
            <a:avLst/>
          </a:prstGeom>
          <a:noFill/>
        </p:spPr>
        <p:txBody>
          <a:bodyPr wrap="square" rtlCol="0">
            <a:spAutoFit/>
          </a:bodyPr>
          <a:lstStyle/>
          <a:p>
            <a:r>
              <a:rPr lang="en-GB" dirty="0" smtClean="0"/>
              <a:t>Fisher, </a:t>
            </a:r>
            <a:r>
              <a:rPr lang="en-GB" i="1" dirty="0" smtClean="0"/>
              <a:t>Statistical Methods for Research Workers</a:t>
            </a:r>
            <a:r>
              <a:rPr lang="en-GB" dirty="0" smtClean="0"/>
              <a:t>, 1925</a:t>
            </a:r>
            <a:endParaRPr lang="en-GB" dirty="0"/>
          </a:p>
        </p:txBody>
      </p:sp>
    </p:spTree>
    <p:extLst>
      <p:ext uri="{BB962C8B-B14F-4D97-AF65-F5344CB8AC3E}">
        <p14:creationId xmlns:p14="http://schemas.microsoft.com/office/powerpoint/2010/main" val="3303283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real history</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t>Scientists before Fisher were using tail area probabilities to calculate posterior probabilities</a:t>
            </a:r>
          </a:p>
          <a:p>
            <a:r>
              <a:rPr lang="en-GB" dirty="0" smtClean="0"/>
              <a:t>Fisher pointed out that this interpretation was unsafe and offered a </a:t>
            </a:r>
            <a:r>
              <a:rPr lang="en-GB" i="1" u="sng" dirty="0" smtClean="0"/>
              <a:t>more conservative</a:t>
            </a:r>
            <a:r>
              <a:rPr lang="en-GB" i="1" dirty="0" smtClean="0"/>
              <a:t> </a:t>
            </a:r>
            <a:r>
              <a:rPr lang="en-GB" dirty="0" smtClean="0"/>
              <a:t>one</a:t>
            </a:r>
          </a:p>
          <a:p>
            <a:r>
              <a:rPr lang="en-GB" dirty="0" err="1" smtClean="0"/>
              <a:t>Jeffreys</a:t>
            </a:r>
            <a:r>
              <a:rPr lang="en-GB" dirty="0" smtClean="0"/>
              <a:t>, influenced by CD Broad’s criticism, was unsatisfied with the Laplacian framework and used a lump prior probability on a point hypothesis being true</a:t>
            </a:r>
          </a:p>
          <a:p>
            <a:r>
              <a:rPr lang="en-GB" dirty="0" smtClean="0"/>
              <a:t>It is Bayesian </a:t>
            </a:r>
            <a:r>
              <a:rPr lang="en-GB" dirty="0" err="1" smtClean="0"/>
              <a:t>Jeffreys</a:t>
            </a:r>
            <a:r>
              <a:rPr lang="en-GB" dirty="0" smtClean="0"/>
              <a:t> versus Bayesian Laplace that makes the dramatic difference, not  frequentist Fisher versus Bayesian Laplace</a:t>
            </a:r>
            <a:endParaRPr lang="en-GB" dirty="0"/>
          </a:p>
        </p:txBody>
      </p:sp>
      <p:sp>
        <p:nvSpPr>
          <p:cNvPr id="2" name="Footer Placeholder 1"/>
          <p:cNvSpPr>
            <a:spLocks noGrp="1"/>
          </p:cNvSpPr>
          <p:nvPr>
            <p:ph type="ftr" sz="quarter" idx="11"/>
          </p:nvPr>
        </p:nvSpPr>
        <p:spPr/>
        <p:txBody>
          <a:bodyPr/>
          <a:lstStyle/>
          <a:p>
            <a:r>
              <a:rPr lang="en-GB" smtClean="0"/>
              <a:t>(c) Stephen Senn</a:t>
            </a:r>
            <a:endParaRPr lang="en-GB"/>
          </a:p>
        </p:txBody>
      </p:sp>
      <p:sp>
        <p:nvSpPr>
          <p:cNvPr id="3" name="Slide Number Placeholder 2"/>
          <p:cNvSpPr>
            <a:spLocks noGrp="1"/>
          </p:cNvSpPr>
          <p:nvPr>
            <p:ph type="sldNum" sz="quarter" idx="12"/>
          </p:nvPr>
        </p:nvSpPr>
        <p:spPr/>
        <p:txBody>
          <a:bodyPr/>
          <a:lstStyle/>
          <a:p>
            <a:fld id="{1D81A4D9-E311-43A7-82C1-BB3E88653657}" type="slidenum">
              <a:rPr lang="en-GB" smtClean="0"/>
              <a:t>9</a:t>
            </a:fld>
            <a:endParaRPr lang="en-GB"/>
          </a:p>
        </p:txBody>
      </p:sp>
    </p:spTree>
    <p:extLst>
      <p:ext uri="{BB962C8B-B14F-4D97-AF65-F5344CB8AC3E}">
        <p14:creationId xmlns:p14="http://schemas.microsoft.com/office/powerpoint/2010/main" val="2389029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CRP San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CRP Sante</Template>
  <TotalTime>696</TotalTime>
  <Words>1817</Words>
  <Application>Microsoft Office PowerPoint</Application>
  <PresentationFormat>On-screen Show (4:3)</PresentationFormat>
  <Paragraphs>197</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CRP Sante</vt:lpstr>
      <vt:lpstr>"‘Repligate’: reproducibility in statistical studies. What does it mean and in what sense does it matter?"</vt:lpstr>
      <vt:lpstr>Outline</vt:lpstr>
      <vt:lpstr>John Nelder on Significance &amp; Reproducibility</vt:lpstr>
      <vt:lpstr>The Crisis of Replication</vt:lpstr>
      <vt:lpstr>Ioannidis (2005)</vt:lpstr>
      <vt:lpstr>Colquhoun’s Criticisms</vt:lpstr>
      <vt:lpstr>A Common Story</vt:lpstr>
      <vt:lpstr>PowerPoint Presentation</vt:lpstr>
      <vt:lpstr>The real history</vt:lpstr>
      <vt:lpstr>PowerPoint Presentation</vt:lpstr>
      <vt:lpstr>Why the difference?</vt:lpstr>
      <vt:lpstr>A speculation of mine</vt:lpstr>
      <vt:lpstr>The situations compared</vt:lpstr>
      <vt:lpstr>Goodman’s Criticism</vt:lpstr>
      <vt:lpstr>Sauce for the Goose and Sauce for the Gander</vt:lpstr>
      <vt:lpstr>Three Possible Questions</vt:lpstr>
      <vt:lpstr>PowerPoint Presentation</vt:lpstr>
      <vt:lpstr>Why Goodman’s Criticism is Irrelevant</vt:lpstr>
      <vt:lpstr>A Paradox of Bayesian Significance Tests</vt:lpstr>
      <vt:lpstr>A Tale of Two priors</vt:lpstr>
      <vt:lpstr>In Other Words</vt:lpstr>
      <vt:lpstr>Are most research findings false?</vt:lpstr>
      <vt:lpstr>Many Labs Replication Project</vt:lpstr>
      <vt:lpstr>Jager &amp; Leek, 2014</vt:lpstr>
      <vt:lpstr>But one must be careful</vt:lpstr>
      <vt:lpstr>A Penultimate Word to John</vt:lpstr>
      <vt:lpstr>My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"‘Repligate’: reproducibility in statistical studies. What does it mean and in what sense does it matter?"</dc:title>
  <dc:creator>Stephen</dc:creator>
  <cp:lastModifiedBy>Stephen</cp:lastModifiedBy>
  <cp:revision>35</cp:revision>
  <dcterms:created xsi:type="dcterms:W3CDTF">2015-03-16T19:43:42Z</dcterms:created>
  <dcterms:modified xsi:type="dcterms:W3CDTF">2015-03-22T19:46:47Z</dcterms:modified>
</cp:coreProperties>
</file>